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9"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1" r:id="rId15"/>
    <p:sldId id="270" r:id="rId16"/>
    <p:sldId id="272" r:id="rId17"/>
    <p:sldId id="269" r:id="rId18"/>
    <p:sldId id="273" r:id="rId19"/>
    <p:sldId id="274" r:id="rId20"/>
    <p:sldId id="275" r:id="rId21"/>
    <p:sldId id="276" r:id="rId22"/>
    <p:sldId id="277" r:id="rId23"/>
    <p:sldId id="278" r:id="rId24"/>
    <p:sldId id="279" r:id="rId25"/>
    <p:sldId id="280" r:id="rId26"/>
    <p:sldId id="281" r:id="rId27"/>
    <p:sldId id="282" r:id="rId28"/>
    <p:sldId id="284"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is Quiroga" initials="AQ" lastIdx="1" clrIdx="0">
    <p:extLst>
      <p:ext uri="{19B8F6BF-5375-455C-9EA6-DF929625EA0E}">
        <p15:presenceInfo xmlns:p15="http://schemas.microsoft.com/office/powerpoint/2012/main" userId="22b0af14687abc0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66FF"/>
    <a:srgbClr val="51B2B9"/>
    <a:srgbClr val="C1410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60" autoAdjust="0"/>
    <p:restoredTop sz="94660"/>
  </p:normalViewPr>
  <p:slideViewPr>
    <p:cSldViewPr snapToGrid="0">
      <p:cViewPr varScale="1">
        <p:scale>
          <a:sx n="114" d="100"/>
          <a:sy n="114" d="100"/>
        </p:scale>
        <p:origin x="38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6A4606-4389-4106-8FDE-83DF8142D31F}" type="doc">
      <dgm:prSet loTypeId="urn:microsoft.com/office/officeart/2005/8/layout/hProcess9" loCatId="process" qsTypeId="urn:microsoft.com/office/officeart/2005/8/quickstyle/simple1" qsCatId="simple" csTypeId="urn:microsoft.com/office/officeart/2005/8/colors/accent1_2" csCatId="accent1" phldr="1"/>
      <dgm:spPr/>
    </dgm:pt>
    <dgm:pt modelId="{F2F7FB9B-7D39-4ACA-BD67-08C43B6C5ACC}">
      <dgm:prSet phldrT="[Text]"/>
      <dgm:spPr>
        <a:solidFill>
          <a:srgbClr val="51B2B9"/>
        </a:solidFill>
      </dgm:spPr>
      <dgm:t>
        <a:bodyPr/>
        <a:lstStyle/>
        <a:p>
          <a:r>
            <a:rPr lang="en-US" dirty="0"/>
            <a:t>Data Acquisition</a:t>
          </a:r>
        </a:p>
      </dgm:t>
    </dgm:pt>
    <dgm:pt modelId="{C603FF92-CA11-44D9-AA3E-E0F3E7365476}" type="parTrans" cxnId="{6C9CABF1-702E-482B-B2AA-815AF8D0F7F1}">
      <dgm:prSet/>
      <dgm:spPr/>
      <dgm:t>
        <a:bodyPr/>
        <a:lstStyle/>
        <a:p>
          <a:endParaRPr lang="en-US"/>
        </a:p>
      </dgm:t>
    </dgm:pt>
    <dgm:pt modelId="{37A33DB3-3B26-4DBF-AFCB-9D8553DAB9A9}" type="sibTrans" cxnId="{6C9CABF1-702E-482B-B2AA-815AF8D0F7F1}">
      <dgm:prSet/>
      <dgm:spPr/>
      <dgm:t>
        <a:bodyPr/>
        <a:lstStyle/>
        <a:p>
          <a:endParaRPr lang="en-US"/>
        </a:p>
      </dgm:t>
    </dgm:pt>
    <dgm:pt modelId="{FFE29B8D-F1AC-4144-83E5-1CC17D4E3CAD}">
      <dgm:prSet phldrT="[Text]"/>
      <dgm:spPr>
        <a:solidFill>
          <a:srgbClr val="51B2B9"/>
        </a:solidFill>
      </dgm:spPr>
      <dgm:t>
        <a:bodyPr/>
        <a:lstStyle/>
        <a:p>
          <a:r>
            <a:rPr lang="en-US" dirty="0"/>
            <a:t>Data Cleaning</a:t>
          </a:r>
        </a:p>
      </dgm:t>
    </dgm:pt>
    <dgm:pt modelId="{4A477F09-7355-46B2-A97B-A9567C64210A}" type="parTrans" cxnId="{01E32518-B78D-4F88-B715-2C192FE27786}">
      <dgm:prSet/>
      <dgm:spPr/>
      <dgm:t>
        <a:bodyPr/>
        <a:lstStyle/>
        <a:p>
          <a:endParaRPr lang="en-US"/>
        </a:p>
      </dgm:t>
    </dgm:pt>
    <dgm:pt modelId="{DD8A6820-EA95-4C71-9A45-32F71B1C3E68}" type="sibTrans" cxnId="{01E32518-B78D-4F88-B715-2C192FE27786}">
      <dgm:prSet/>
      <dgm:spPr/>
      <dgm:t>
        <a:bodyPr/>
        <a:lstStyle/>
        <a:p>
          <a:endParaRPr lang="en-US"/>
        </a:p>
      </dgm:t>
    </dgm:pt>
    <dgm:pt modelId="{A26F5061-D234-48FA-A7EC-8148146AB17E}">
      <dgm:prSet phldrT="[Text]"/>
      <dgm:spPr/>
      <dgm:t>
        <a:bodyPr/>
        <a:lstStyle/>
        <a:p>
          <a:r>
            <a:rPr lang="en-US" dirty="0"/>
            <a:t>Train Dataset</a:t>
          </a:r>
        </a:p>
      </dgm:t>
    </dgm:pt>
    <dgm:pt modelId="{5DC51056-E612-403B-A7AE-5661856B981C}" type="parTrans" cxnId="{05D80CF3-6081-4C1D-AC96-E9AEA522A858}">
      <dgm:prSet/>
      <dgm:spPr/>
      <dgm:t>
        <a:bodyPr/>
        <a:lstStyle/>
        <a:p>
          <a:endParaRPr lang="en-US"/>
        </a:p>
      </dgm:t>
    </dgm:pt>
    <dgm:pt modelId="{B031F763-C3CC-48B7-808F-8C90C8C04558}" type="sibTrans" cxnId="{05D80CF3-6081-4C1D-AC96-E9AEA522A858}">
      <dgm:prSet/>
      <dgm:spPr/>
      <dgm:t>
        <a:bodyPr/>
        <a:lstStyle/>
        <a:p>
          <a:endParaRPr lang="en-US"/>
        </a:p>
      </dgm:t>
    </dgm:pt>
    <dgm:pt modelId="{BFD4CD8A-F78D-40F5-8FFE-78AC0623ECFF}">
      <dgm:prSet/>
      <dgm:spPr>
        <a:solidFill>
          <a:schemeClr val="accent5">
            <a:lumMod val="75000"/>
          </a:schemeClr>
        </a:solidFill>
      </dgm:spPr>
      <dgm:t>
        <a:bodyPr/>
        <a:lstStyle/>
        <a:p>
          <a:r>
            <a:rPr lang="en-US" dirty="0"/>
            <a:t>Train ML Model</a:t>
          </a:r>
        </a:p>
      </dgm:t>
    </dgm:pt>
    <dgm:pt modelId="{51867819-7898-47D5-9885-057B18199C5D}" type="parTrans" cxnId="{76C10C11-033C-40E4-A245-B09E607A36F0}">
      <dgm:prSet/>
      <dgm:spPr/>
      <dgm:t>
        <a:bodyPr/>
        <a:lstStyle/>
        <a:p>
          <a:endParaRPr lang="en-US"/>
        </a:p>
      </dgm:t>
    </dgm:pt>
    <dgm:pt modelId="{7FB8A059-C8DF-4DD5-B936-71AA476E9654}" type="sibTrans" cxnId="{76C10C11-033C-40E4-A245-B09E607A36F0}">
      <dgm:prSet/>
      <dgm:spPr/>
      <dgm:t>
        <a:bodyPr/>
        <a:lstStyle/>
        <a:p>
          <a:endParaRPr lang="en-US"/>
        </a:p>
      </dgm:t>
    </dgm:pt>
    <dgm:pt modelId="{3CCB5804-FD4E-4FAC-8EBF-AF63D7E4854D}">
      <dgm:prSet/>
      <dgm:spPr>
        <a:solidFill>
          <a:srgbClr val="00B0F0"/>
        </a:solidFill>
      </dgm:spPr>
      <dgm:t>
        <a:bodyPr/>
        <a:lstStyle/>
        <a:p>
          <a:r>
            <a:rPr lang="en-US" dirty="0"/>
            <a:t>Test Model</a:t>
          </a:r>
        </a:p>
      </dgm:t>
    </dgm:pt>
    <dgm:pt modelId="{CF6B0610-BADA-4E6B-8374-3690FD8148A6}" type="parTrans" cxnId="{D3ADA33B-5219-42F0-87E6-0DF589FC193A}">
      <dgm:prSet/>
      <dgm:spPr/>
      <dgm:t>
        <a:bodyPr/>
        <a:lstStyle/>
        <a:p>
          <a:endParaRPr lang="en-US"/>
        </a:p>
      </dgm:t>
    </dgm:pt>
    <dgm:pt modelId="{217FC3E3-8DD6-492C-BFF9-18C71F9B5468}" type="sibTrans" cxnId="{D3ADA33B-5219-42F0-87E6-0DF589FC193A}">
      <dgm:prSet/>
      <dgm:spPr/>
      <dgm:t>
        <a:bodyPr/>
        <a:lstStyle/>
        <a:p>
          <a:endParaRPr lang="en-US"/>
        </a:p>
      </dgm:t>
    </dgm:pt>
    <dgm:pt modelId="{16F9FF04-8594-4E50-BED9-F29140028111}">
      <dgm:prSet/>
      <dgm:spPr>
        <a:solidFill>
          <a:schemeClr val="accent3">
            <a:lumMod val="75000"/>
          </a:schemeClr>
        </a:solidFill>
      </dgm:spPr>
      <dgm:t>
        <a:bodyPr/>
        <a:lstStyle/>
        <a:p>
          <a:r>
            <a:rPr lang="en-US" dirty="0"/>
            <a:t>Evaluate Model</a:t>
          </a:r>
        </a:p>
      </dgm:t>
    </dgm:pt>
    <dgm:pt modelId="{ABE1C5D5-B4A6-4B16-8BF5-67EC4813C8E9}" type="parTrans" cxnId="{5532123B-6595-4E8B-A591-803692345A53}">
      <dgm:prSet/>
      <dgm:spPr/>
      <dgm:t>
        <a:bodyPr/>
        <a:lstStyle/>
        <a:p>
          <a:endParaRPr lang="en-US"/>
        </a:p>
      </dgm:t>
    </dgm:pt>
    <dgm:pt modelId="{CA950571-1778-46BB-A256-55BE34A6C5F8}" type="sibTrans" cxnId="{5532123B-6595-4E8B-A591-803692345A53}">
      <dgm:prSet/>
      <dgm:spPr/>
      <dgm:t>
        <a:bodyPr/>
        <a:lstStyle/>
        <a:p>
          <a:endParaRPr lang="en-US"/>
        </a:p>
      </dgm:t>
    </dgm:pt>
    <dgm:pt modelId="{D0D9D303-C25B-49A6-B05A-EF09E54935FC}">
      <dgm:prSet/>
      <dgm:spPr>
        <a:solidFill>
          <a:srgbClr val="92D050"/>
        </a:solidFill>
      </dgm:spPr>
      <dgm:t>
        <a:bodyPr/>
        <a:lstStyle/>
        <a:p>
          <a:r>
            <a:rPr lang="en-US" dirty="0"/>
            <a:t>Deploy Model</a:t>
          </a:r>
        </a:p>
      </dgm:t>
    </dgm:pt>
    <dgm:pt modelId="{EEBDF0A2-7711-4E83-B95D-4B1D91C65A49}" type="parTrans" cxnId="{CC8A74A2-1462-46FB-8F28-F1D717A9F31B}">
      <dgm:prSet/>
      <dgm:spPr/>
      <dgm:t>
        <a:bodyPr/>
        <a:lstStyle/>
        <a:p>
          <a:endParaRPr lang="en-US"/>
        </a:p>
      </dgm:t>
    </dgm:pt>
    <dgm:pt modelId="{46B7FFE8-0EB7-45FE-B2C4-0E0CAC62D157}" type="sibTrans" cxnId="{CC8A74A2-1462-46FB-8F28-F1D717A9F31B}">
      <dgm:prSet/>
      <dgm:spPr/>
      <dgm:t>
        <a:bodyPr/>
        <a:lstStyle/>
        <a:p>
          <a:endParaRPr lang="en-US"/>
        </a:p>
      </dgm:t>
    </dgm:pt>
    <dgm:pt modelId="{83420213-28A5-4BA7-9B9E-0EFC00E9B03E}" type="pres">
      <dgm:prSet presAssocID="{456A4606-4389-4106-8FDE-83DF8142D31F}" presName="CompostProcess" presStyleCnt="0">
        <dgm:presLayoutVars>
          <dgm:dir/>
          <dgm:resizeHandles val="exact"/>
        </dgm:presLayoutVars>
      </dgm:prSet>
      <dgm:spPr/>
    </dgm:pt>
    <dgm:pt modelId="{2A6D759B-0A04-4552-A2A8-54F31AACF69B}" type="pres">
      <dgm:prSet presAssocID="{456A4606-4389-4106-8FDE-83DF8142D31F}" presName="arrow" presStyleLbl="bgShp" presStyleIdx="0" presStyleCnt="1"/>
      <dgm:spPr>
        <a:solidFill>
          <a:schemeClr val="accent6">
            <a:lumMod val="60000"/>
            <a:lumOff val="40000"/>
          </a:schemeClr>
        </a:solidFill>
      </dgm:spPr>
    </dgm:pt>
    <dgm:pt modelId="{7C6D5584-5ED5-4D56-A3A5-86AC679C5230}" type="pres">
      <dgm:prSet presAssocID="{456A4606-4389-4106-8FDE-83DF8142D31F}" presName="linearProcess" presStyleCnt="0"/>
      <dgm:spPr/>
    </dgm:pt>
    <dgm:pt modelId="{F007471C-BF38-4609-BB15-983E4FCAAB5D}" type="pres">
      <dgm:prSet presAssocID="{F2F7FB9B-7D39-4ACA-BD67-08C43B6C5ACC}" presName="textNode" presStyleLbl="node1" presStyleIdx="0" presStyleCnt="7">
        <dgm:presLayoutVars>
          <dgm:bulletEnabled val="1"/>
        </dgm:presLayoutVars>
      </dgm:prSet>
      <dgm:spPr/>
    </dgm:pt>
    <dgm:pt modelId="{7A266C0D-FA12-4025-9207-D5C43461B7E4}" type="pres">
      <dgm:prSet presAssocID="{37A33DB3-3B26-4DBF-AFCB-9D8553DAB9A9}" presName="sibTrans" presStyleCnt="0"/>
      <dgm:spPr/>
    </dgm:pt>
    <dgm:pt modelId="{2036B2EB-FB77-4B7D-BFEF-5EC00E4A2BD2}" type="pres">
      <dgm:prSet presAssocID="{FFE29B8D-F1AC-4144-83E5-1CC17D4E3CAD}" presName="textNode" presStyleLbl="node1" presStyleIdx="1" presStyleCnt="7">
        <dgm:presLayoutVars>
          <dgm:bulletEnabled val="1"/>
        </dgm:presLayoutVars>
      </dgm:prSet>
      <dgm:spPr/>
    </dgm:pt>
    <dgm:pt modelId="{7BBEA6F9-252F-4F94-A9D1-4B265F4071F6}" type="pres">
      <dgm:prSet presAssocID="{DD8A6820-EA95-4C71-9A45-32F71B1C3E68}" presName="sibTrans" presStyleCnt="0"/>
      <dgm:spPr/>
    </dgm:pt>
    <dgm:pt modelId="{FC878ADE-7AA0-43D6-A3C9-B7467E614CC8}" type="pres">
      <dgm:prSet presAssocID="{A26F5061-D234-48FA-A7EC-8148146AB17E}" presName="textNode" presStyleLbl="node1" presStyleIdx="2" presStyleCnt="7">
        <dgm:presLayoutVars>
          <dgm:bulletEnabled val="1"/>
        </dgm:presLayoutVars>
      </dgm:prSet>
      <dgm:spPr/>
    </dgm:pt>
    <dgm:pt modelId="{716DB098-C205-4DC2-BC54-E5918FB36737}" type="pres">
      <dgm:prSet presAssocID="{B031F763-C3CC-48B7-808F-8C90C8C04558}" presName="sibTrans" presStyleCnt="0"/>
      <dgm:spPr/>
    </dgm:pt>
    <dgm:pt modelId="{542023E4-A1BB-4A7D-9E41-EA560EE92F80}" type="pres">
      <dgm:prSet presAssocID="{BFD4CD8A-F78D-40F5-8FFE-78AC0623ECFF}" presName="textNode" presStyleLbl="node1" presStyleIdx="3" presStyleCnt="7">
        <dgm:presLayoutVars>
          <dgm:bulletEnabled val="1"/>
        </dgm:presLayoutVars>
      </dgm:prSet>
      <dgm:spPr/>
    </dgm:pt>
    <dgm:pt modelId="{ABE7CCDF-A159-4C30-AC62-DADC966CF2B0}" type="pres">
      <dgm:prSet presAssocID="{7FB8A059-C8DF-4DD5-B936-71AA476E9654}" presName="sibTrans" presStyleCnt="0"/>
      <dgm:spPr/>
    </dgm:pt>
    <dgm:pt modelId="{84D43D93-40A2-4EED-B732-BF9A67E32128}" type="pres">
      <dgm:prSet presAssocID="{3CCB5804-FD4E-4FAC-8EBF-AF63D7E4854D}" presName="textNode" presStyleLbl="node1" presStyleIdx="4" presStyleCnt="7">
        <dgm:presLayoutVars>
          <dgm:bulletEnabled val="1"/>
        </dgm:presLayoutVars>
      </dgm:prSet>
      <dgm:spPr/>
    </dgm:pt>
    <dgm:pt modelId="{0A6BB8D9-19ED-48FC-AB5B-DF50E93F9A05}" type="pres">
      <dgm:prSet presAssocID="{217FC3E3-8DD6-492C-BFF9-18C71F9B5468}" presName="sibTrans" presStyleCnt="0"/>
      <dgm:spPr/>
    </dgm:pt>
    <dgm:pt modelId="{D98C7A18-C19A-4BC0-81AF-3186D7F514A7}" type="pres">
      <dgm:prSet presAssocID="{16F9FF04-8594-4E50-BED9-F29140028111}" presName="textNode" presStyleLbl="node1" presStyleIdx="5" presStyleCnt="7">
        <dgm:presLayoutVars>
          <dgm:bulletEnabled val="1"/>
        </dgm:presLayoutVars>
      </dgm:prSet>
      <dgm:spPr/>
    </dgm:pt>
    <dgm:pt modelId="{DB247EB2-98C8-4C51-8D99-9DDA15DDB3DE}" type="pres">
      <dgm:prSet presAssocID="{CA950571-1778-46BB-A256-55BE34A6C5F8}" presName="sibTrans" presStyleCnt="0"/>
      <dgm:spPr/>
    </dgm:pt>
    <dgm:pt modelId="{62BD3A73-9C80-4D64-BE6A-B26AE308FF79}" type="pres">
      <dgm:prSet presAssocID="{D0D9D303-C25B-49A6-B05A-EF09E54935FC}" presName="textNode" presStyleLbl="node1" presStyleIdx="6" presStyleCnt="7">
        <dgm:presLayoutVars>
          <dgm:bulletEnabled val="1"/>
        </dgm:presLayoutVars>
      </dgm:prSet>
      <dgm:spPr/>
    </dgm:pt>
  </dgm:ptLst>
  <dgm:cxnLst>
    <dgm:cxn modelId="{76C10C11-033C-40E4-A245-B09E607A36F0}" srcId="{456A4606-4389-4106-8FDE-83DF8142D31F}" destId="{BFD4CD8A-F78D-40F5-8FFE-78AC0623ECFF}" srcOrd="3" destOrd="0" parTransId="{51867819-7898-47D5-9885-057B18199C5D}" sibTransId="{7FB8A059-C8DF-4DD5-B936-71AA476E9654}"/>
    <dgm:cxn modelId="{01E32518-B78D-4F88-B715-2C192FE27786}" srcId="{456A4606-4389-4106-8FDE-83DF8142D31F}" destId="{FFE29B8D-F1AC-4144-83E5-1CC17D4E3CAD}" srcOrd="1" destOrd="0" parTransId="{4A477F09-7355-46B2-A97B-A9567C64210A}" sibTransId="{DD8A6820-EA95-4C71-9A45-32F71B1C3E68}"/>
    <dgm:cxn modelId="{5532123B-6595-4E8B-A591-803692345A53}" srcId="{456A4606-4389-4106-8FDE-83DF8142D31F}" destId="{16F9FF04-8594-4E50-BED9-F29140028111}" srcOrd="5" destOrd="0" parTransId="{ABE1C5D5-B4A6-4B16-8BF5-67EC4813C8E9}" sibTransId="{CA950571-1778-46BB-A256-55BE34A6C5F8}"/>
    <dgm:cxn modelId="{D3ADA33B-5219-42F0-87E6-0DF589FC193A}" srcId="{456A4606-4389-4106-8FDE-83DF8142D31F}" destId="{3CCB5804-FD4E-4FAC-8EBF-AF63D7E4854D}" srcOrd="4" destOrd="0" parTransId="{CF6B0610-BADA-4E6B-8374-3690FD8148A6}" sibTransId="{217FC3E3-8DD6-492C-BFF9-18C71F9B5468}"/>
    <dgm:cxn modelId="{B81A2041-11DA-45EA-BE12-523412F6FA04}" type="presOf" srcId="{BFD4CD8A-F78D-40F5-8FFE-78AC0623ECFF}" destId="{542023E4-A1BB-4A7D-9E41-EA560EE92F80}" srcOrd="0" destOrd="0" presId="urn:microsoft.com/office/officeart/2005/8/layout/hProcess9"/>
    <dgm:cxn modelId="{F5C43A41-EAF5-46E7-BE56-FAF8E1E0EBF2}" type="presOf" srcId="{D0D9D303-C25B-49A6-B05A-EF09E54935FC}" destId="{62BD3A73-9C80-4D64-BE6A-B26AE308FF79}" srcOrd="0" destOrd="0" presId="urn:microsoft.com/office/officeart/2005/8/layout/hProcess9"/>
    <dgm:cxn modelId="{5F5ED06C-CD9E-4A2A-A590-6807BF3FAF4F}" type="presOf" srcId="{A26F5061-D234-48FA-A7EC-8148146AB17E}" destId="{FC878ADE-7AA0-43D6-A3C9-B7467E614CC8}" srcOrd="0" destOrd="0" presId="urn:microsoft.com/office/officeart/2005/8/layout/hProcess9"/>
    <dgm:cxn modelId="{3D74EB77-B98B-4AC2-A5B3-698E0C034431}" type="presOf" srcId="{3CCB5804-FD4E-4FAC-8EBF-AF63D7E4854D}" destId="{84D43D93-40A2-4EED-B732-BF9A67E32128}" srcOrd="0" destOrd="0" presId="urn:microsoft.com/office/officeart/2005/8/layout/hProcess9"/>
    <dgm:cxn modelId="{3C5F5393-4491-4084-9608-84998FD329EF}" type="presOf" srcId="{F2F7FB9B-7D39-4ACA-BD67-08C43B6C5ACC}" destId="{F007471C-BF38-4609-BB15-983E4FCAAB5D}" srcOrd="0" destOrd="0" presId="urn:microsoft.com/office/officeart/2005/8/layout/hProcess9"/>
    <dgm:cxn modelId="{CC8A74A2-1462-46FB-8F28-F1D717A9F31B}" srcId="{456A4606-4389-4106-8FDE-83DF8142D31F}" destId="{D0D9D303-C25B-49A6-B05A-EF09E54935FC}" srcOrd="6" destOrd="0" parTransId="{EEBDF0A2-7711-4E83-B95D-4B1D91C65A49}" sibTransId="{46B7FFE8-0EB7-45FE-B2C4-0E0CAC62D157}"/>
    <dgm:cxn modelId="{DF7F15BB-1F8B-4F61-B5FF-9D950D54CD17}" type="presOf" srcId="{16F9FF04-8594-4E50-BED9-F29140028111}" destId="{D98C7A18-C19A-4BC0-81AF-3186D7F514A7}" srcOrd="0" destOrd="0" presId="urn:microsoft.com/office/officeart/2005/8/layout/hProcess9"/>
    <dgm:cxn modelId="{B46203D2-0B3A-4BB5-B4F1-74FAFF8CF25D}" type="presOf" srcId="{456A4606-4389-4106-8FDE-83DF8142D31F}" destId="{83420213-28A5-4BA7-9B9E-0EFC00E9B03E}" srcOrd="0" destOrd="0" presId="urn:microsoft.com/office/officeart/2005/8/layout/hProcess9"/>
    <dgm:cxn modelId="{6C9CABF1-702E-482B-B2AA-815AF8D0F7F1}" srcId="{456A4606-4389-4106-8FDE-83DF8142D31F}" destId="{F2F7FB9B-7D39-4ACA-BD67-08C43B6C5ACC}" srcOrd="0" destOrd="0" parTransId="{C603FF92-CA11-44D9-AA3E-E0F3E7365476}" sibTransId="{37A33DB3-3B26-4DBF-AFCB-9D8553DAB9A9}"/>
    <dgm:cxn modelId="{05D80CF3-6081-4C1D-AC96-E9AEA522A858}" srcId="{456A4606-4389-4106-8FDE-83DF8142D31F}" destId="{A26F5061-D234-48FA-A7EC-8148146AB17E}" srcOrd="2" destOrd="0" parTransId="{5DC51056-E612-403B-A7AE-5661856B981C}" sibTransId="{B031F763-C3CC-48B7-808F-8C90C8C04558}"/>
    <dgm:cxn modelId="{86325FFF-A176-4C59-8F08-73A2ADB2CB34}" type="presOf" srcId="{FFE29B8D-F1AC-4144-83E5-1CC17D4E3CAD}" destId="{2036B2EB-FB77-4B7D-BFEF-5EC00E4A2BD2}" srcOrd="0" destOrd="0" presId="urn:microsoft.com/office/officeart/2005/8/layout/hProcess9"/>
    <dgm:cxn modelId="{D339D60C-BF56-4938-9971-A5A8737A72EF}" type="presParOf" srcId="{83420213-28A5-4BA7-9B9E-0EFC00E9B03E}" destId="{2A6D759B-0A04-4552-A2A8-54F31AACF69B}" srcOrd="0" destOrd="0" presId="urn:microsoft.com/office/officeart/2005/8/layout/hProcess9"/>
    <dgm:cxn modelId="{C95B9039-5E95-404B-86A5-7DDBA030B2FF}" type="presParOf" srcId="{83420213-28A5-4BA7-9B9E-0EFC00E9B03E}" destId="{7C6D5584-5ED5-4D56-A3A5-86AC679C5230}" srcOrd="1" destOrd="0" presId="urn:microsoft.com/office/officeart/2005/8/layout/hProcess9"/>
    <dgm:cxn modelId="{2AA79B2F-32F7-4BA2-AEAE-E635E0441FC1}" type="presParOf" srcId="{7C6D5584-5ED5-4D56-A3A5-86AC679C5230}" destId="{F007471C-BF38-4609-BB15-983E4FCAAB5D}" srcOrd="0" destOrd="0" presId="urn:microsoft.com/office/officeart/2005/8/layout/hProcess9"/>
    <dgm:cxn modelId="{A86F146F-BF42-4BB7-9C8E-17367FB808A4}" type="presParOf" srcId="{7C6D5584-5ED5-4D56-A3A5-86AC679C5230}" destId="{7A266C0D-FA12-4025-9207-D5C43461B7E4}" srcOrd="1" destOrd="0" presId="urn:microsoft.com/office/officeart/2005/8/layout/hProcess9"/>
    <dgm:cxn modelId="{20C5FB75-D14E-464A-BCEB-399227C12C1E}" type="presParOf" srcId="{7C6D5584-5ED5-4D56-A3A5-86AC679C5230}" destId="{2036B2EB-FB77-4B7D-BFEF-5EC00E4A2BD2}" srcOrd="2" destOrd="0" presId="urn:microsoft.com/office/officeart/2005/8/layout/hProcess9"/>
    <dgm:cxn modelId="{7D970605-886C-438F-9996-5C6E5F07CE65}" type="presParOf" srcId="{7C6D5584-5ED5-4D56-A3A5-86AC679C5230}" destId="{7BBEA6F9-252F-4F94-A9D1-4B265F4071F6}" srcOrd="3" destOrd="0" presId="urn:microsoft.com/office/officeart/2005/8/layout/hProcess9"/>
    <dgm:cxn modelId="{C2B33187-B734-41F9-8DFC-3F0F74A607C9}" type="presParOf" srcId="{7C6D5584-5ED5-4D56-A3A5-86AC679C5230}" destId="{FC878ADE-7AA0-43D6-A3C9-B7467E614CC8}" srcOrd="4" destOrd="0" presId="urn:microsoft.com/office/officeart/2005/8/layout/hProcess9"/>
    <dgm:cxn modelId="{04D02F86-53AF-4D21-A32B-B59F34AA8C22}" type="presParOf" srcId="{7C6D5584-5ED5-4D56-A3A5-86AC679C5230}" destId="{716DB098-C205-4DC2-BC54-E5918FB36737}" srcOrd="5" destOrd="0" presId="urn:microsoft.com/office/officeart/2005/8/layout/hProcess9"/>
    <dgm:cxn modelId="{E89110CF-78CD-4C50-B45F-979E25479BD1}" type="presParOf" srcId="{7C6D5584-5ED5-4D56-A3A5-86AC679C5230}" destId="{542023E4-A1BB-4A7D-9E41-EA560EE92F80}" srcOrd="6" destOrd="0" presId="urn:microsoft.com/office/officeart/2005/8/layout/hProcess9"/>
    <dgm:cxn modelId="{597ABD50-DBF9-494A-8EFE-24B607C82495}" type="presParOf" srcId="{7C6D5584-5ED5-4D56-A3A5-86AC679C5230}" destId="{ABE7CCDF-A159-4C30-AC62-DADC966CF2B0}" srcOrd="7" destOrd="0" presId="urn:microsoft.com/office/officeart/2005/8/layout/hProcess9"/>
    <dgm:cxn modelId="{6DCC9E45-FC4B-43AB-B722-1F070CCDC26A}" type="presParOf" srcId="{7C6D5584-5ED5-4D56-A3A5-86AC679C5230}" destId="{84D43D93-40A2-4EED-B732-BF9A67E32128}" srcOrd="8" destOrd="0" presId="urn:microsoft.com/office/officeart/2005/8/layout/hProcess9"/>
    <dgm:cxn modelId="{E1EB75F4-69AC-497F-A913-F1CC36F81044}" type="presParOf" srcId="{7C6D5584-5ED5-4D56-A3A5-86AC679C5230}" destId="{0A6BB8D9-19ED-48FC-AB5B-DF50E93F9A05}" srcOrd="9" destOrd="0" presId="urn:microsoft.com/office/officeart/2005/8/layout/hProcess9"/>
    <dgm:cxn modelId="{1B883E49-47AD-48CC-919E-6A3AFD7DEC53}" type="presParOf" srcId="{7C6D5584-5ED5-4D56-A3A5-86AC679C5230}" destId="{D98C7A18-C19A-4BC0-81AF-3186D7F514A7}" srcOrd="10" destOrd="0" presId="urn:microsoft.com/office/officeart/2005/8/layout/hProcess9"/>
    <dgm:cxn modelId="{980F1F32-B3EF-4D34-88FF-764CFC5BAE2B}" type="presParOf" srcId="{7C6D5584-5ED5-4D56-A3A5-86AC679C5230}" destId="{DB247EB2-98C8-4C51-8D99-9DDA15DDB3DE}" srcOrd="11" destOrd="0" presId="urn:microsoft.com/office/officeart/2005/8/layout/hProcess9"/>
    <dgm:cxn modelId="{DE3EC639-3406-4B70-9D0B-60998AFBB3E6}" type="presParOf" srcId="{7C6D5584-5ED5-4D56-A3A5-86AC679C5230}" destId="{62BD3A73-9C80-4D64-BE6A-B26AE308FF79}" srcOrd="12"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6D759B-0A04-4552-A2A8-54F31AACF69B}">
      <dsp:nvSpPr>
        <dsp:cNvPr id="0" name=""/>
        <dsp:cNvSpPr/>
      </dsp:nvSpPr>
      <dsp:spPr>
        <a:xfrm>
          <a:off x="609599" y="0"/>
          <a:ext cx="6908800" cy="1142049"/>
        </a:xfrm>
        <a:prstGeom prst="rightArrow">
          <a:avLst/>
        </a:prstGeom>
        <a:solidFill>
          <a:schemeClr val="accent6">
            <a:lumMod val="60000"/>
            <a:lumOff val="40000"/>
          </a:schemeClr>
        </a:solidFill>
        <a:ln>
          <a:noFill/>
        </a:ln>
        <a:effectLst/>
      </dsp:spPr>
      <dsp:style>
        <a:lnRef idx="0">
          <a:scrgbClr r="0" g="0" b="0"/>
        </a:lnRef>
        <a:fillRef idx="1">
          <a:scrgbClr r="0" g="0" b="0"/>
        </a:fillRef>
        <a:effectRef idx="0">
          <a:scrgbClr r="0" g="0" b="0"/>
        </a:effectRef>
        <a:fontRef idx="minor"/>
      </dsp:style>
    </dsp:sp>
    <dsp:sp modelId="{F007471C-BF38-4609-BB15-983E4FCAAB5D}">
      <dsp:nvSpPr>
        <dsp:cNvPr id="0" name=""/>
        <dsp:cNvSpPr/>
      </dsp:nvSpPr>
      <dsp:spPr>
        <a:xfrm>
          <a:off x="5438" y="342614"/>
          <a:ext cx="1106351" cy="456819"/>
        </a:xfrm>
        <a:prstGeom prst="roundRect">
          <a:avLst/>
        </a:prstGeom>
        <a:solidFill>
          <a:srgbClr val="51B2B9"/>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Data Acquisition</a:t>
          </a:r>
        </a:p>
      </dsp:txBody>
      <dsp:txXfrm>
        <a:off x="27738" y="364914"/>
        <a:ext cx="1061751" cy="412219"/>
      </dsp:txXfrm>
    </dsp:sp>
    <dsp:sp modelId="{2036B2EB-FB77-4B7D-BFEF-5EC00E4A2BD2}">
      <dsp:nvSpPr>
        <dsp:cNvPr id="0" name=""/>
        <dsp:cNvSpPr/>
      </dsp:nvSpPr>
      <dsp:spPr>
        <a:xfrm>
          <a:off x="1173900" y="342614"/>
          <a:ext cx="1106351" cy="456819"/>
        </a:xfrm>
        <a:prstGeom prst="roundRect">
          <a:avLst/>
        </a:prstGeom>
        <a:solidFill>
          <a:srgbClr val="51B2B9"/>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Data Cleaning</a:t>
          </a:r>
        </a:p>
      </dsp:txBody>
      <dsp:txXfrm>
        <a:off x="1196200" y="364914"/>
        <a:ext cx="1061751" cy="412219"/>
      </dsp:txXfrm>
    </dsp:sp>
    <dsp:sp modelId="{FC878ADE-7AA0-43D6-A3C9-B7467E614CC8}">
      <dsp:nvSpPr>
        <dsp:cNvPr id="0" name=""/>
        <dsp:cNvSpPr/>
      </dsp:nvSpPr>
      <dsp:spPr>
        <a:xfrm>
          <a:off x="2342362" y="342614"/>
          <a:ext cx="1106351" cy="45681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Train Dataset</a:t>
          </a:r>
        </a:p>
      </dsp:txBody>
      <dsp:txXfrm>
        <a:off x="2364662" y="364914"/>
        <a:ext cx="1061751" cy="412219"/>
      </dsp:txXfrm>
    </dsp:sp>
    <dsp:sp modelId="{542023E4-A1BB-4A7D-9E41-EA560EE92F80}">
      <dsp:nvSpPr>
        <dsp:cNvPr id="0" name=""/>
        <dsp:cNvSpPr/>
      </dsp:nvSpPr>
      <dsp:spPr>
        <a:xfrm>
          <a:off x="3510824" y="342614"/>
          <a:ext cx="1106351" cy="456819"/>
        </a:xfrm>
        <a:prstGeom prst="roundRect">
          <a:avLst/>
        </a:prstGeom>
        <a:solidFill>
          <a:schemeClr val="accent5">
            <a:lumMod val="7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Train ML Model</a:t>
          </a:r>
        </a:p>
      </dsp:txBody>
      <dsp:txXfrm>
        <a:off x="3533124" y="364914"/>
        <a:ext cx="1061751" cy="412219"/>
      </dsp:txXfrm>
    </dsp:sp>
    <dsp:sp modelId="{84D43D93-40A2-4EED-B732-BF9A67E32128}">
      <dsp:nvSpPr>
        <dsp:cNvPr id="0" name=""/>
        <dsp:cNvSpPr/>
      </dsp:nvSpPr>
      <dsp:spPr>
        <a:xfrm>
          <a:off x="4679286" y="342614"/>
          <a:ext cx="1106351" cy="456819"/>
        </a:xfrm>
        <a:prstGeom prst="roundRect">
          <a:avLst/>
        </a:prstGeom>
        <a:solidFill>
          <a:srgbClr val="00B0F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Test Model</a:t>
          </a:r>
        </a:p>
      </dsp:txBody>
      <dsp:txXfrm>
        <a:off x="4701586" y="364914"/>
        <a:ext cx="1061751" cy="412219"/>
      </dsp:txXfrm>
    </dsp:sp>
    <dsp:sp modelId="{D98C7A18-C19A-4BC0-81AF-3186D7F514A7}">
      <dsp:nvSpPr>
        <dsp:cNvPr id="0" name=""/>
        <dsp:cNvSpPr/>
      </dsp:nvSpPr>
      <dsp:spPr>
        <a:xfrm>
          <a:off x="5847748" y="342614"/>
          <a:ext cx="1106351" cy="456819"/>
        </a:xfrm>
        <a:prstGeom prst="roundRect">
          <a:avLst/>
        </a:prstGeom>
        <a:solidFill>
          <a:schemeClr val="accent3">
            <a:lumMod val="7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Evaluate Model</a:t>
          </a:r>
        </a:p>
      </dsp:txBody>
      <dsp:txXfrm>
        <a:off x="5870048" y="364914"/>
        <a:ext cx="1061751" cy="412219"/>
      </dsp:txXfrm>
    </dsp:sp>
    <dsp:sp modelId="{62BD3A73-9C80-4D64-BE6A-B26AE308FF79}">
      <dsp:nvSpPr>
        <dsp:cNvPr id="0" name=""/>
        <dsp:cNvSpPr/>
      </dsp:nvSpPr>
      <dsp:spPr>
        <a:xfrm>
          <a:off x="7016210" y="342614"/>
          <a:ext cx="1106351" cy="456819"/>
        </a:xfrm>
        <a:prstGeom prst="roundRect">
          <a:avLst/>
        </a:prstGeom>
        <a:solidFill>
          <a:srgbClr val="92D05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Deploy Model</a:t>
          </a:r>
        </a:p>
      </dsp:txBody>
      <dsp:txXfrm>
        <a:off x="7038510" y="364914"/>
        <a:ext cx="1061751" cy="41221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415C37-F43C-453A-809A-A9C3AFCC0890}" type="datetimeFigureOut">
              <a:rPr lang="en-US" smtClean="0"/>
              <a:t>3/28/2020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16A530-2DD5-4764-8D7D-4CCE0591EF87}" type="slidenum">
              <a:rPr lang="en-US" smtClean="0"/>
              <a:t>‹#›</a:t>
            </a:fld>
            <a:endParaRPr lang="en-US"/>
          </a:p>
        </p:txBody>
      </p:sp>
    </p:spTree>
    <p:extLst>
      <p:ext uri="{BB962C8B-B14F-4D97-AF65-F5344CB8AC3E}">
        <p14:creationId xmlns:p14="http://schemas.microsoft.com/office/powerpoint/2010/main" val="2997848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CC6CDD9-B216-4C10-BE65-1415474A25A1}" type="datetimeFigureOut">
              <a:rPr lang="en-US" smtClean="0"/>
              <a:t>3/27/2020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644EEA-E5E2-41C9-9D0C-C0CDCA033321}" type="slidenum">
              <a:rPr lang="en-US" smtClean="0"/>
              <a:t>‹#›</a:t>
            </a:fld>
            <a:endParaRPr lang="en-US"/>
          </a:p>
        </p:txBody>
      </p:sp>
    </p:spTree>
    <p:extLst>
      <p:ext uri="{BB962C8B-B14F-4D97-AF65-F5344CB8AC3E}">
        <p14:creationId xmlns:p14="http://schemas.microsoft.com/office/powerpoint/2010/main" val="3627762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C6CDD9-B216-4C10-BE65-1415474A25A1}" type="datetimeFigureOut">
              <a:rPr lang="en-US" smtClean="0"/>
              <a:t>3/27/2020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644EEA-E5E2-41C9-9D0C-C0CDCA033321}" type="slidenum">
              <a:rPr lang="en-US" smtClean="0"/>
              <a:t>‹#›</a:t>
            </a:fld>
            <a:endParaRPr lang="en-US"/>
          </a:p>
        </p:txBody>
      </p:sp>
    </p:spTree>
    <p:extLst>
      <p:ext uri="{BB962C8B-B14F-4D97-AF65-F5344CB8AC3E}">
        <p14:creationId xmlns:p14="http://schemas.microsoft.com/office/powerpoint/2010/main" val="3884141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CC6CDD9-B216-4C10-BE65-1415474A25A1}" type="datetimeFigureOut">
              <a:rPr lang="en-US" smtClean="0"/>
              <a:t>3/27/2020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644EEA-E5E2-41C9-9D0C-C0CDCA033321}" type="slidenum">
              <a:rPr lang="en-US" smtClean="0"/>
              <a:t>‹#›</a:t>
            </a:fld>
            <a:endParaRPr lang="en-US"/>
          </a:p>
        </p:txBody>
      </p:sp>
    </p:spTree>
    <p:extLst>
      <p:ext uri="{BB962C8B-B14F-4D97-AF65-F5344CB8AC3E}">
        <p14:creationId xmlns:p14="http://schemas.microsoft.com/office/powerpoint/2010/main" val="25483324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CC6CDD9-B216-4C10-BE65-1415474A25A1}" type="datetimeFigureOut">
              <a:rPr lang="en-US" smtClean="0"/>
              <a:t>3/27/2020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644EEA-E5E2-41C9-9D0C-C0CDCA033321}"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4384034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C6CDD9-B216-4C10-BE65-1415474A25A1}" type="datetimeFigureOut">
              <a:rPr lang="en-US" smtClean="0"/>
              <a:t>3/27/2020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644EEA-E5E2-41C9-9D0C-C0CDCA033321}" type="slidenum">
              <a:rPr lang="en-US" smtClean="0"/>
              <a:t>‹#›</a:t>
            </a:fld>
            <a:endParaRPr lang="en-US"/>
          </a:p>
        </p:txBody>
      </p:sp>
    </p:spTree>
    <p:extLst>
      <p:ext uri="{BB962C8B-B14F-4D97-AF65-F5344CB8AC3E}">
        <p14:creationId xmlns:p14="http://schemas.microsoft.com/office/powerpoint/2010/main" val="16924941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CC6CDD9-B216-4C10-BE65-1415474A25A1}" type="datetimeFigureOut">
              <a:rPr lang="en-US" smtClean="0"/>
              <a:t>3/27/2020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644EEA-E5E2-41C9-9D0C-C0CDCA033321}" type="slidenum">
              <a:rPr lang="en-US" smtClean="0"/>
              <a:t>‹#›</a:t>
            </a:fld>
            <a:endParaRPr lang="en-US"/>
          </a:p>
        </p:txBody>
      </p:sp>
    </p:spTree>
    <p:extLst>
      <p:ext uri="{BB962C8B-B14F-4D97-AF65-F5344CB8AC3E}">
        <p14:creationId xmlns:p14="http://schemas.microsoft.com/office/powerpoint/2010/main" val="11787036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CC6CDD9-B216-4C10-BE65-1415474A25A1}" type="datetimeFigureOut">
              <a:rPr lang="en-US" smtClean="0"/>
              <a:t>3/27/2020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644EEA-E5E2-41C9-9D0C-C0CDCA033321}" type="slidenum">
              <a:rPr lang="en-US" smtClean="0"/>
              <a:t>‹#›</a:t>
            </a:fld>
            <a:endParaRPr lang="en-US"/>
          </a:p>
        </p:txBody>
      </p:sp>
    </p:spTree>
    <p:extLst>
      <p:ext uri="{BB962C8B-B14F-4D97-AF65-F5344CB8AC3E}">
        <p14:creationId xmlns:p14="http://schemas.microsoft.com/office/powerpoint/2010/main" val="2639034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C6CDD9-B216-4C10-BE65-1415474A25A1}" type="datetimeFigureOut">
              <a:rPr lang="en-US" smtClean="0"/>
              <a:t>3/27/2020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644EEA-E5E2-41C9-9D0C-C0CDCA033321}" type="slidenum">
              <a:rPr lang="en-US" smtClean="0"/>
              <a:t>‹#›</a:t>
            </a:fld>
            <a:endParaRPr lang="en-US"/>
          </a:p>
        </p:txBody>
      </p:sp>
    </p:spTree>
    <p:extLst>
      <p:ext uri="{BB962C8B-B14F-4D97-AF65-F5344CB8AC3E}">
        <p14:creationId xmlns:p14="http://schemas.microsoft.com/office/powerpoint/2010/main" val="3672546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C6CDD9-B216-4C10-BE65-1415474A25A1}" type="datetimeFigureOut">
              <a:rPr lang="en-US" smtClean="0"/>
              <a:t>3/27/2020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644EEA-E5E2-41C9-9D0C-C0CDCA033321}" type="slidenum">
              <a:rPr lang="en-US" smtClean="0"/>
              <a:t>‹#›</a:t>
            </a:fld>
            <a:endParaRPr lang="en-US"/>
          </a:p>
        </p:txBody>
      </p:sp>
    </p:spTree>
    <p:extLst>
      <p:ext uri="{BB962C8B-B14F-4D97-AF65-F5344CB8AC3E}">
        <p14:creationId xmlns:p14="http://schemas.microsoft.com/office/powerpoint/2010/main" val="2324420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9CC6CDD9-B216-4C10-BE65-1415474A25A1}" type="datetimeFigureOut">
              <a:rPr lang="en-US" smtClean="0"/>
              <a:t>3/27/2020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644EEA-E5E2-41C9-9D0C-C0CDCA033321}" type="slidenum">
              <a:rPr lang="en-US" smtClean="0"/>
              <a:t>‹#›</a:t>
            </a:fld>
            <a:endParaRPr lang="en-US"/>
          </a:p>
        </p:txBody>
      </p:sp>
    </p:spTree>
    <p:extLst>
      <p:ext uri="{BB962C8B-B14F-4D97-AF65-F5344CB8AC3E}">
        <p14:creationId xmlns:p14="http://schemas.microsoft.com/office/powerpoint/2010/main" val="1554823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C6CDD9-B216-4C10-BE65-1415474A25A1}" type="datetimeFigureOut">
              <a:rPr lang="en-US" smtClean="0"/>
              <a:t>3/27/2020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644EEA-E5E2-41C9-9D0C-C0CDCA033321}" type="slidenum">
              <a:rPr lang="en-US" smtClean="0"/>
              <a:t>‹#›</a:t>
            </a:fld>
            <a:endParaRPr lang="en-US"/>
          </a:p>
        </p:txBody>
      </p:sp>
    </p:spTree>
    <p:extLst>
      <p:ext uri="{BB962C8B-B14F-4D97-AF65-F5344CB8AC3E}">
        <p14:creationId xmlns:p14="http://schemas.microsoft.com/office/powerpoint/2010/main" val="211157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CC6CDD9-B216-4C10-BE65-1415474A25A1}" type="datetimeFigureOut">
              <a:rPr lang="en-US" smtClean="0"/>
              <a:t>3/27/2020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644EEA-E5E2-41C9-9D0C-C0CDCA033321}" type="slidenum">
              <a:rPr lang="en-US" smtClean="0"/>
              <a:t>‹#›</a:t>
            </a:fld>
            <a:endParaRPr lang="en-US"/>
          </a:p>
        </p:txBody>
      </p:sp>
    </p:spTree>
    <p:extLst>
      <p:ext uri="{BB962C8B-B14F-4D97-AF65-F5344CB8AC3E}">
        <p14:creationId xmlns:p14="http://schemas.microsoft.com/office/powerpoint/2010/main" val="705957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CC6CDD9-B216-4C10-BE65-1415474A25A1}" type="datetimeFigureOut">
              <a:rPr lang="en-US" smtClean="0"/>
              <a:t>3/27/2020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644EEA-E5E2-41C9-9D0C-C0CDCA033321}" type="slidenum">
              <a:rPr lang="en-US" smtClean="0"/>
              <a:t>‹#›</a:t>
            </a:fld>
            <a:endParaRPr lang="en-US"/>
          </a:p>
        </p:txBody>
      </p:sp>
    </p:spTree>
    <p:extLst>
      <p:ext uri="{BB962C8B-B14F-4D97-AF65-F5344CB8AC3E}">
        <p14:creationId xmlns:p14="http://schemas.microsoft.com/office/powerpoint/2010/main" val="623397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9CC6CDD9-B216-4C10-BE65-1415474A25A1}" type="datetimeFigureOut">
              <a:rPr lang="en-US" smtClean="0"/>
              <a:t>3/27/2020</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0C644EEA-E5E2-41C9-9D0C-C0CDCA033321}" type="slidenum">
              <a:rPr lang="en-US" smtClean="0"/>
              <a:t>‹#›</a:t>
            </a:fld>
            <a:endParaRPr lang="en-US"/>
          </a:p>
        </p:txBody>
      </p:sp>
    </p:spTree>
    <p:extLst>
      <p:ext uri="{BB962C8B-B14F-4D97-AF65-F5344CB8AC3E}">
        <p14:creationId xmlns:p14="http://schemas.microsoft.com/office/powerpoint/2010/main" val="2883510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CC6CDD9-B216-4C10-BE65-1415474A25A1}" type="datetimeFigureOut">
              <a:rPr lang="en-US" smtClean="0"/>
              <a:t>3/27/2020</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0C644EEA-E5E2-41C9-9D0C-C0CDCA033321}" type="slidenum">
              <a:rPr lang="en-US" smtClean="0"/>
              <a:t>‹#›</a:t>
            </a:fld>
            <a:endParaRPr lang="en-US"/>
          </a:p>
        </p:txBody>
      </p:sp>
    </p:spTree>
    <p:extLst>
      <p:ext uri="{BB962C8B-B14F-4D97-AF65-F5344CB8AC3E}">
        <p14:creationId xmlns:p14="http://schemas.microsoft.com/office/powerpoint/2010/main" val="4112387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9CC6CDD9-B216-4C10-BE65-1415474A25A1}" type="datetimeFigureOut">
              <a:rPr lang="en-US" smtClean="0"/>
              <a:t>3/27/2020</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0C644EEA-E5E2-41C9-9D0C-C0CDCA033321}" type="slidenum">
              <a:rPr lang="en-US" smtClean="0"/>
              <a:t>‹#›</a:t>
            </a:fld>
            <a:endParaRPr lang="en-US"/>
          </a:p>
        </p:txBody>
      </p:sp>
    </p:spTree>
    <p:extLst>
      <p:ext uri="{BB962C8B-B14F-4D97-AF65-F5344CB8AC3E}">
        <p14:creationId xmlns:p14="http://schemas.microsoft.com/office/powerpoint/2010/main" val="4128488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C6CDD9-B216-4C10-BE65-1415474A25A1}" type="datetimeFigureOut">
              <a:rPr lang="en-US" smtClean="0"/>
              <a:t>3/27/2020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644EEA-E5E2-41C9-9D0C-C0CDCA033321}" type="slidenum">
              <a:rPr lang="en-US" smtClean="0"/>
              <a:t>‹#›</a:t>
            </a:fld>
            <a:endParaRPr lang="en-US"/>
          </a:p>
        </p:txBody>
      </p:sp>
    </p:spTree>
    <p:extLst>
      <p:ext uri="{BB962C8B-B14F-4D97-AF65-F5344CB8AC3E}">
        <p14:creationId xmlns:p14="http://schemas.microsoft.com/office/powerpoint/2010/main" val="1569856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CC6CDD9-B216-4C10-BE65-1415474A25A1}" type="datetimeFigureOut">
              <a:rPr lang="en-US" smtClean="0"/>
              <a:t>3/27/2020</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C644EEA-E5E2-41C9-9D0C-C0CDCA033321}" type="slidenum">
              <a:rPr lang="en-US" smtClean="0"/>
              <a:t>‹#›</a:t>
            </a:fld>
            <a:endParaRPr lang="en-US"/>
          </a:p>
        </p:txBody>
      </p:sp>
    </p:spTree>
    <p:extLst>
      <p:ext uri="{BB962C8B-B14F-4D97-AF65-F5344CB8AC3E}">
        <p14:creationId xmlns:p14="http://schemas.microsoft.com/office/powerpoint/2010/main" val="2098860482"/>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 id="2147483911" r:id="rId12"/>
    <p:sldLayoutId id="2147483912" r:id="rId13"/>
    <p:sldLayoutId id="2147483913" r:id="rId14"/>
    <p:sldLayoutId id="2147483914" r:id="rId15"/>
    <p:sldLayoutId id="2147483915" r:id="rId16"/>
    <p:sldLayoutId id="2147483916"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zipatlas.com/us/fl/zip-code-comparison/median-household-income.html" TargetMode="External"/><Relationship Id="rId7" Type="http://schemas.openxmlformats.org/officeDocument/2006/relationships/diagramColors" Target="../diagrams/colors1.xml"/><Relationship Id="rId2" Type="http://schemas.openxmlformats.org/officeDocument/2006/relationships/hyperlink" Target="https://www.zillow.com/research/data/" TargetMode="Externa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2020 U.S. Real Estate Predictions - TheStreet">
            <a:extLst>
              <a:ext uri="{FF2B5EF4-FFF2-40B4-BE49-F238E27FC236}">
                <a16:creationId xmlns:a16="http://schemas.microsoft.com/office/drawing/2014/main" id="{EC819A9F-8E25-458E-ABF7-10B14323BE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59" r="7385" b="-1"/>
          <a:stretch/>
        </p:blipFill>
        <p:spPr bwMode="auto">
          <a:xfrm>
            <a:off x="-41821" y="-3076"/>
            <a:ext cx="8533311" cy="6857990"/>
          </a:xfrm>
          <a:custGeom>
            <a:avLst/>
            <a:gdLst/>
            <a:ahLst/>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4" name="Picture 6" descr="Deep Feature Synthesis, the algorithm that will automate machine ...">
            <a:extLst>
              <a:ext uri="{FF2B5EF4-FFF2-40B4-BE49-F238E27FC236}">
                <a16:creationId xmlns:a16="http://schemas.microsoft.com/office/drawing/2014/main" id="{78251E3A-407A-467B-8323-B46C20552E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002" t="29381" r="-12002" b="6165"/>
          <a:stretch/>
        </p:blipFill>
        <p:spPr bwMode="auto">
          <a:xfrm>
            <a:off x="-41820" y="0"/>
            <a:ext cx="9663992" cy="2584580"/>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E17CEF2-257C-4747-B226-6C811F2B424E}"/>
              </a:ext>
            </a:extLst>
          </p:cNvPr>
          <p:cNvSpPr txBox="1"/>
          <p:nvPr/>
        </p:nvSpPr>
        <p:spPr>
          <a:xfrm>
            <a:off x="8812634" y="2503841"/>
            <a:ext cx="3200401" cy="707886"/>
          </a:xfrm>
          <a:prstGeom prst="rect">
            <a:avLst/>
          </a:prstGeom>
          <a:noFill/>
        </p:spPr>
        <p:txBody>
          <a:bodyPr wrap="square" rtlCol="0">
            <a:spAutoFit/>
          </a:bodyPr>
          <a:lstStyle/>
          <a:p>
            <a:r>
              <a:rPr lang="en-US" sz="4000" dirty="0"/>
              <a:t>Final Project</a:t>
            </a:r>
          </a:p>
        </p:txBody>
      </p:sp>
      <p:sp>
        <p:nvSpPr>
          <p:cNvPr id="7" name="TextBox 6">
            <a:extLst>
              <a:ext uri="{FF2B5EF4-FFF2-40B4-BE49-F238E27FC236}">
                <a16:creationId xmlns:a16="http://schemas.microsoft.com/office/drawing/2014/main" id="{FC56D7ED-89E7-4A3F-8A7E-27194451F824}"/>
              </a:ext>
            </a:extLst>
          </p:cNvPr>
          <p:cNvSpPr txBox="1"/>
          <p:nvPr/>
        </p:nvSpPr>
        <p:spPr>
          <a:xfrm>
            <a:off x="8812634" y="4142359"/>
            <a:ext cx="2961314" cy="677108"/>
          </a:xfrm>
          <a:prstGeom prst="rect">
            <a:avLst/>
          </a:prstGeom>
          <a:noFill/>
        </p:spPr>
        <p:txBody>
          <a:bodyPr wrap="square" rtlCol="0">
            <a:spAutoFit/>
          </a:bodyPr>
          <a:lstStyle/>
          <a:p>
            <a:pPr algn="ctr"/>
            <a:r>
              <a:rPr lang="en-US" dirty="0">
                <a:solidFill>
                  <a:srgbClr val="FF0000"/>
                </a:solidFill>
              </a:rPr>
              <a:t>Predicting Housing Prices for FL - Regions in </a:t>
            </a:r>
            <a:r>
              <a:rPr lang="en-US" sz="2000" dirty="0">
                <a:solidFill>
                  <a:srgbClr val="FF0000"/>
                </a:solidFill>
              </a:rPr>
              <a:t>US</a:t>
            </a:r>
          </a:p>
        </p:txBody>
      </p:sp>
      <p:sp>
        <p:nvSpPr>
          <p:cNvPr id="8" name="TextBox 7">
            <a:extLst>
              <a:ext uri="{FF2B5EF4-FFF2-40B4-BE49-F238E27FC236}">
                <a16:creationId xmlns:a16="http://schemas.microsoft.com/office/drawing/2014/main" id="{14B1D899-9CDB-4780-A4B2-909AF9EED27C}"/>
              </a:ext>
            </a:extLst>
          </p:cNvPr>
          <p:cNvSpPr txBox="1"/>
          <p:nvPr/>
        </p:nvSpPr>
        <p:spPr>
          <a:xfrm>
            <a:off x="7296738" y="293118"/>
            <a:ext cx="3200399" cy="369332"/>
          </a:xfrm>
          <a:prstGeom prst="rect">
            <a:avLst/>
          </a:prstGeom>
          <a:no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txBody>
          <a:bodyPr wrap="square" rtlCol="0">
            <a:spAutoFit/>
          </a:bodyPr>
          <a:lstStyle/>
          <a:p>
            <a:r>
              <a:rPr lang="en-US" dirty="0"/>
              <a:t>Demystifying ML</a:t>
            </a:r>
          </a:p>
        </p:txBody>
      </p:sp>
    </p:spTree>
    <p:extLst>
      <p:ext uri="{BB962C8B-B14F-4D97-AF65-F5344CB8AC3E}">
        <p14:creationId xmlns:p14="http://schemas.microsoft.com/office/powerpoint/2010/main" val="9515595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8CB0DF-7D64-4C65-92D0-4037C35032E5}"/>
              </a:ext>
            </a:extLst>
          </p:cNvPr>
          <p:cNvSpPr txBox="1"/>
          <p:nvPr/>
        </p:nvSpPr>
        <p:spPr>
          <a:xfrm>
            <a:off x="3161944" y="461473"/>
            <a:ext cx="2461189" cy="646331"/>
          </a:xfrm>
          <a:prstGeom prst="rect">
            <a:avLst/>
          </a:prstGeom>
          <a:noFill/>
        </p:spPr>
        <p:txBody>
          <a:bodyPr wrap="square" rtlCol="0">
            <a:spAutoFit/>
          </a:bodyPr>
          <a:lstStyle/>
          <a:p>
            <a:pPr algn="ctr"/>
            <a:r>
              <a:rPr lang="en-US" dirty="0">
                <a:solidFill>
                  <a:srgbClr val="0070C0"/>
                </a:solidFill>
              </a:rPr>
              <a:t>DATA CLEANING:</a:t>
            </a:r>
          </a:p>
          <a:p>
            <a:endParaRPr lang="en-US" dirty="0">
              <a:solidFill>
                <a:srgbClr val="0070C0"/>
              </a:solidFill>
            </a:endParaRPr>
          </a:p>
        </p:txBody>
      </p:sp>
      <p:sp>
        <p:nvSpPr>
          <p:cNvPr id="2" name="TextBox 1">
            <a:extLst>
              <a:ext uri="{FF2B5EF4-FFF2-40B4-BE49-F238E27FC236}">
                <a16:creationId xmlns:a16="http://schemas.microsoft.com/office/drawing/2014/main" id="{87B37A36-2CBC-4330-9103-A10BA221C0A7}"/>
              </a:ext>
            </a:extLst>
          </p:cNvPr>
          <p:cNvSpPr txBox="1"/>
          <p:nvPr/>
        </p:nvSpPr>
        <p:spPr>
          <a:xfrm>
            <a:off x="176169" y="819673"/>
            <a:ext cx="1996580" cy="307777"/>
          </a:xfrm>
          <a:prstGeom prst="rect">
            <a:avLst/>
          </a:prstGeom>
          <a:noFill/>
        </p:spPr>
        <p:txBody>
          <a:bodyPr wrap="square" rtlCol="0">
            <a:spAutoFit/>
          </a:bodyPr>
          <a:lstStyle/>
          <a:p>
            <a:r>
              <a:rPr lang="en-US" sz="1400" b="1" dirty="0"/>
              <a:t>ZIP atlas  Dataset</a:t>
            </a:r>
            <a:r>
              <a:rPr lang="en-US" sz="1400" dirty="0"/>
              <a:t>:</a:t>
            </a:r>
          </a:p>
        </p:txBody>
      </p:sp>
      <p:sp>
        <p:nvSpPr>
          <p:cNvPr id="7" name="TextBox 6">
            <a:extLst>
              <a:ext uri="{FF2B5EF4-FFF2-40B4-BE49-F238E27FC236}">
                <a16:creationId xmlns:a16="http://schemas.microsoft.com/office/drawing/2014/main" id="{98F85A2B-C949-43B0-89CF-E72D1C81636D}"/>
              </a:ext>
            </a:extLst>
          </p:cNvPr>
          <p:cNvSpPr txBox="1"/>
          <p:nvPr/>
        </p:nvSpPr>
        <p:spPr>
          <a:xfrm>
            <a:off x="176169" y="1210771"/>
            <a:ext cx="11400638" cy="830997"/>
          </a:xfrm>
          <a:prstGeom prst="rect">
            <a:avLst/>
          </a:prstGeom>
          <a:noFill/>
        </p:spPr>
        <p:txBody>
          <a:bodyPr wrap="square" rtlCol="0">
            <a:spAutoFit/>
          </a:bodyPr>
          <a:lstStyle/>
          <a:p>
            <a:pPr marL="171450" indent="-171450">
              <a:buFont typeface="Wingdings" panose="05000000000000000000" pitchFamily="2" charset="2"/>
              <a:buChar char="ü"/>
            </a:pPr>
            <a:r>
              <a:rPr lang="en-US" sz="1200" dirty="0"/>
              <a:t>Finally, we merged both Data Frames (inner) based on ‘Zip Code’ common column </a:t>
            </a:r>
          </a:p>
          <a:p>
            <a:endParaRPr lang="en-US" sz="1200" dirty="0"/>
          </a:p>
          <a:p>
            <a:endParaRPr lang="en-US" sz="1200" dirty="0"/>
          </a:p>
          <a:p>
            <a:pPr marL="171450" indent="-171450">
              <a:buFont typeface="Wingdings" panose="05000000000000000000" pitchFamily="2" charset="2"/>
              <a:buChar char="ü"/>
            </a:pPr>
            <a:endParaRPr lang="en-US" sz="1200" dirty="0"/>
          </a:p>
        </p:txBody>
      </p:sp>
      <p:pic>
        <p:nvPicPr>
          <p:cNvPr id="5" name="Picture 4">
            <a:extLst>
              <a:ext uri="{FF2B5EF4-FFF2-40B4-BE49-F238E27FC236}">
                <a16:creationId xmlns:a16="http://schemas.microsoft.com/office/drawing/2014/main" id="{7D8EF0C9-F1C1-4285-9051-7BF474673C7E}"/>
              </a:ext>
            </a:extLst>
          </p:cNvPr>
          <p:cNvPicPr>
            <a:picLocks noChangeAspect="1"/>
          </p:cNvPicPr>
          <p:nvPr/>
        </p:nvPicPr>
        <p:blipFill>
          <a:blip r:embed="rId2"/>
          <a:stretch>
            <a:fillRect/>
          </a:stretch>
        </p:blipFill>
        <p:spPr>
          <a:xfrm>
            <a:off x="0" y="1773046"/>
            <a:ext cx="9999677" cy="3999806"/>
          </a:xfrm>
          <a:prstGeom prst="rect">
            <a:avLst/>
          </a:prstGeom>
        </p:spPr>
      </p:pic>
    </p:spTree>
    <p:extLst>
      <p:ext uri="{BB962C8B-B14F-4D97-AF65-F5344CB8AC3E}">
        <p14:creationId xmlns:p14="http://schemas.microsoft.com/office/powerpoint/2010/main" val="3928219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8CB0DF-7D64-4C65-92D0-4037C35032E5}"/>
              </a:ext>
            </a:extLst>
          </p:cNvPr>
          <p:cNvSpPr txBox="1"/>
          <p:nvPr/>
        </p:nvSpPr>
        <p:spPr>
          <a:xfrm>
            <a:off x="3161944" y="461473"/>
            <a:ext cx="2461189" cy="646331"/>
          </a:xfrm>
          <a:prstGeom prst="rect">
            <a:avLst/>
          </a:prstGeom>
          <a:noFill/>
        </p:spPr>
        <p:txBody>
          <a:bodyPr wrap="square" rtlCol="0">
            <a:spAutoFit/>
          </a:bodyPr>
          <a:lstStyle/>
          <a:p>
            <a:pPr algn="ctr"/>
            <a:r>
              <a:rPr lang="en-US" dirty="0">
                <a:solidFill>
                  <a:srgbClr val="0070C0"/>
                </a:solidFill>
              </a:rPr>
              <a:t>DATA CLEANING:</a:t>
            </a:r>
          </a:p>
          <a:p>
            <a:endParaRPr lang="en-US" dirty="0">
              <a:solidFill>
                <a:srgbClr val="0070C0"/>
              </a:solidFill>
            </a:endParaRPr>
          </a:p>
        </p:txBody>
      </p:sp>
      <p:sp>
        <p:nvSpPr>
          <p:cNvPr id="2" name="TextBox 1">
            <a:extLst>
              <a:ext uri="{FF2B5EF4-FFF2-40B4-BE49-F238E27FC236}">
                <a16:creationId xmlns:a16="http://schemas.microsoft.com/office/drawing/2014/main" id="{87B37A36-2CBC-4330-9103-A10BA221C0A7}"/>
              </a:ext>
            </a:extLst>
          </p:cNvPr>
          <p:cNvSpPr txBox="1"/>
          <p:nvPr/>
        </p:nvSpPr>
        <p:spPr>
          <a:xfrm>
            <a:off x="176168" y="819673"/>
            <a:ext cx="3481432" cy="307777"/>
          </a:xfrm>
          <a:prstGeom prst="rect">
            <a:avLst/>
          </a:prstGeom>
          <a:noFill/>
        </p:spPr>
        <p:txBody>
          <a:bodyPr wrap="square" rtlCol="0">
            <a:spAutoFit/>
          </a:bodyPr>
          <a:lstStyle/>
          <a:p>
            <a:r>
              <a:rPr lang="en-US" sz="1400" b="1" dirty="0"/>
              <a:t>Merged – Combined   Dataset</a:t>
            </a:r>
            <a:r>
              <a:rPr lang="en-US" sz="1400" dirty="0"/>
              <a:t>:</a:t>
            </a:r>
          </a:p>
        </p:txBody>
      </p:sp>
      <p:sp>
        <p:nvSpPr>
          <p:cNvPr id="7" name="TextBox 6">
            <a:extLst>
              <a:ext uri="{FF2B5EF4-FFF2-40B4-BE49-F238E27FC236}">
                <a16:creationId xmlns:a16="http://schemas.microsoft.com/office/drawing/2014/main" id="{98F85A2B-C949-43B0-89CF-E72D1C81636D}"/>
              </a:ext>
            </a:extLst>
          </p:cNvPr>
          <p:cNvSpPr txBox="1"/>
          <p:nvPr/>
        </p:nvSpPr>
        <p:spPr>
          <a:xfrm>
            <a:off x="176169" y="1210771"/>
            <a:ext cx="11400638" cy="830997"/>
          </a:xfrm>
          <a:prstGeom prst="rect">
            <a:avLst/>
          </a:prstGeom>
          <a:noFill/>
        </p:spPr>
        <p:txBody>
          <a:bodyPr wrap="square" rtlCol="0">
            <a:spAutoFit/>
          </a:bodyPr>
          <a:lstStyle/>
          <a:p>
            <a:pPr marL="171450" indent="-171450">
              <a:buFont typeface="Wingdings" panose="05000000000000000000" pitchFamily="2" charset="2"/>
              <a:buChar char="ü"/>
            </a:pPr>
            <a:r>
              <a:rPr lang="en-US" sz="1200" dirty="0"/>
              <a:t>After checking datatypes and data integrity using info(), we proceed to do the needed changes to numeric and float in some cases  </a:t>
            </a:r>
          </a:p>
          <a:p>
            <a:endParaRPr lang="en-US" sz="1200" dirty="0"/>
          </a:p>
          <a:p>
            <a:endParaRPr lang="en-US" sz="1200" dirty="0"/>
          </a:p>
          <a:p>
            <a:pPr marL="171450" indent="-171450">
              <a:buFont typeface="Wingdings" panose="05000000000000000000" pitchFamily="2" charset="2"/>
              <a:buChar char="ü"/>
            </a:pPr>
            <a:endParaRPr lang="en-US" sz="1200" dirty="0"/>
          </a:p>
        </p:txBody>
      </p:sp>
      <p:pic>
        <p:nvPicPr>
          <p:cNvPr id="4" name="Picture 3">
            <a:extLst>
              <a:ext uri="{FF2B5EF4-FFF2-40B4-BE49-F238E27FC236}">
                <a16:creationId xmlns:a16="http://schemas.microsoft.com/office/drawing/2014/main" id="{93DE48A8-EBF1-456A-8176-5BB90362ADDC}"/>
              </a:ext>
            </a:extLst>
          </p:cNvPr>
          <p:cNvPicPr>
            <a:picLocks noChangeAspect="1"/>
          </p:cNvPicPr>
          <p:nvPr/>
        </p:nvPicPr>
        <p:blipFill>
          <a:blip r:embed="rId2"/>
          <a:stretch>
            <a:fillRect/>
          </a:stretch>
        </p:blipFill>
        <p:spPr>
          <a:xfrm>
            <a:off x="0" y="1562496"/>
            <a:ext cx="9924176" cy="3253737"/>
          </a:xfrm>
          <a:prstGeom prst="rect">
            <a:avLst/>
          </a:prstGeom>
        </p:spPr>
      </p:pic>
      <p:pic>
        <p:nvPicPr>
          <p:cNvPr id="6" name="Picture 5">
            <a:extLst>
              <a:ext uri="{FF2B5EF4-FFF2-40B4-BE49-F238E27FC236}">
                <a16:creationId xmlns:a16="http://schemas.microsoft.com/office/drawing/2014/main" id="{23D106B0-FEEE-4FBB-936C-5983822DA570}"/>
              </a:ext>
            </a:extLst>
          </p:cNvPr>
          <p:cNvPicPr>
            <a:picLocks noChangeAspect="1"/>
          </p:cNvPicPr>
          <p:nvPr/>
        </p:nvPicPr>
        <p:blipFill>
          <a:blip r:embed="rId3"/>
          <a:stretch>
            <a:fillRect/>
          </a:stretch>
        </p:blipFill>
        <p:spPr>
          <a:xfrm>
            <a:off x="0" y="4613209"/>
            <a:ext cx="9924176" cy="2244791"/>
          </a:xfrm>
          <a:prstGeom prst="rect">
            <a:avLst/>
          </a:prstGeom>
        </p:spPr>
      </p:pic>
    </p:spTree>
    <p:extLst>
      <p:ext uri="{BB962C8B-B14F-4D97-AF65-F5344CB8AC3E}">
        <p14:creationId xmlns:p14="http://schemas.microsoft.com/office/powerpoint/2010/main" val="3265712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8CB0DF-7D64-4C65-92D0-4037C35032E5}"/>
              </a:ext>
            </a:extLst>
          </p:cNvPr>
          <p:cNvSpPr txBox="1"/>
          <p:nvPr/>
        </p:nvSpPr>
        <p:spPr>
          <a:xfrm>
            <a:off x="3161944" y="461473"/>
            <a:ext cx="2461189" cy="646331"/>
          </a:xfrm>
          <a:prstGeom prst="rect">
            <a:avLst/>
          </a:prstGeom>
          <a:noFill/>
        </p:spPr>
        <p:txBody>
          <a:bodyPr wrap="square" rtlCol="0">
            <a:spAutoFit/>
          </a:bodyPr>
          <a:lstStyle/>
          <a:p>
            <a:pPr algn="ctr"/>
            <a:r>
              <a:rPr lang="en-US" dirty="0">
                <a:solidFill>
                  <a:srgbClr val="0070C0"/>
                </a:solidFill>
              </a:rPr>
              <a:t>DATA CLEANING:</a:t>
            </a:r>
          </a:p>
          <a:p>
            <a:endParaRPr lang="en-US" dirty="0">
              <a:solidFill>
                <a:srgbClr val="0070C0"/>
              </a:solidFill>
            </a:endParaRPr>
          </a:p>
        </p:txBody>
      </p:sp>
      <p:sp>
        <p:nvSpPr>
          <p:cNvPr id="2" name="TextBox 1">
            <a:extLst>
              <a:ext uri="{FF2B5EF4-FFF2-40B4-BE49-F238E27FC236}">
                <a16:creationId xmlns:a16="http://schemas.microsoft.com/office/drawing/2014/main" id="{87B37A36-2CBC-4330-9103-A10BA221C0A7}"/>
              </a:ext>
            </a:extLst>
          </p:cNvPr>
          <p:cNvSpPr txBox="1"/>
          <p:nvPr/>
        </p:nvSpPr>
        <p:spPr>
          <a:xfrm>
            <a:off x="176167" y="819673"/>
            <a:ext cx="4706226" cy="307777"/>
          </a:xfrm>
          <a:prstGeom prst="rect">
            <a:avLst/>
          </a:prstGeom>
          <a:noFill/>
        </p:spPr>
        <p:txBody>
          <a:bodyPr wrap="square" rtlCol="0">
            <a:spAutoFit/>
          </a:bodyPr>
          <a:lstStyle/>
          <a:p>
            <a:r>
              <a:rPr lang="en-US" sz="1400" b="1" dirty="0"/>
              <a:t>Exploratory analysis of final Combined DataFrame</a:t>
            </a:r>
            <a:r>
              <a:rPr lang="en-US" sz="1400" dirty="0"/>
              <a:t>:</a:t>
            </a:r>
          </a:p>
        </p:txBody>
      </p:sp>
      <p:sp>
        <p:nvSpPr>
          <p:cNvPr id="7" name="TextBox 6">
            <a:extLst>
              <a:ext uri="{FF2B5EF4-FFF2-40B4-BE49-F238E27FC236}">
                <a16:creationId xmlns:a16="http://schemas.microsoft.com/office/drawing/2014/main" id="{98F85A2B-C949-43B0-89CF-E72D1C81636D}"/>
              </a:ext>
            </a:extLst>
          </p:cNvPr>
          <p:cNvSpPr txBox="1"/>
          <p:nvPr/>
        </p:nvSpPr>
        <p:spPr>
          <a:xfrm>
            <a:off x="176169" y="1210771"/>
            <a:ext cx="11400638" cy="861774"/>
          </a:xfrm>
          <a:prstGeom prst="rect">
            <a:avLst/>
          </a:prstGeom>
          <a:noFill/>
        </p:spPr>
        <p:txBody>
          <a:bodyPr wrap="square" rtlCol="0">
            <a:spAutoFit/>
          </a:bodyPr>
          <a:lstStyle/>
          <a:p>
            <a:pPr marL="171450" indent="-171450">
              <a:buFont typeface="Wingdings" panose="05000000000000000000" pitchFamily="2" charset="2"/>
              <a:buChar char="ü"/>
            </a:pPr>
            <a:r>
              <a:rPr lang="en-US" sz="1200" dirty="0"/>
              <a:t>Using </a:t>
            </a:r>
            <a:r>
              <a:rPr lang="en-US" sz="1200" u="sng" dirty="0"/>
              <a:t>Seaborn heatmap </a:t>
            </a:r>
            <a:r>
              <a:rPr lang="en-US" sz="1200" dirty="0"/>
              <a:t>to easily identify missing values density by column  </a:t>
            </a:r>
          </a:p>
          <a:p>
            <a:endParaRPr lang="en-US" sz="1200" dirty="0"/>
          </a:p>
          <a:p>
            <a:endParaRPr lang="en-US" sz="1200" dirty="0"/>
          </a:p>
          <a:p>
            <a:pPr marL="171450" indent="-171450">
              <a:buFont typeface="Wingdings" panose="05000000000000000000" pitchFamily="2" charset="2"/>
              <a:buChar char="ü"/>
            </a:pPr>
            <a:endParaRPr lang="en-US" sz="1200" dirty="0"/>
          </a:p>
        </p:txBody>
      </p:sp>
      <p:pic>
        <p:nvPicPr>
          <p:cNvPr id="5" name="Picture 4">
            <a:extLst>
              <a:ext uri="{FF2B5EF4-FFF2-40B4-BE49-F238E27FC236}">
                <a16:creationId xmlns:a16="http://schemas.microsoft.com/office/drawing/2014/main" id="{0E91D2DC-A7E1-4F8F-8240-402B12B6FA17}"/>
              </a:ext>
            </a:extLst>
          </p:cNvPr>
          <p:cNvPicPr>
            <a:picLocks noChangeAspect="1"/>
          </p:cNvPicPr>
          <p:nvPr/>
        </p:nvPicPr>
        <p:blipFill>
          <a:blip r:embed="rId2"/>
          <a:stretch>
            <a:fillRect/>
          </a:stretch>
        </p:blipFill>
        <p:spPr>
          <a:xfrm>
            <a:off x="0" y="1626269"/>
            <a:ext cx="9982899" cy="4876200"/>
          </a:xfrm>
          <a:prstGeom prst="rect">
            <a:avLst/>
          </a:prstGeom>
        </p:spPr>
      </p:pic>
    </p:spTree>
    <p:extLst>
      <p:ext uri="{BB962C8B-B14F-4D97-AF65-F5344CB8AC3E}">
        <p14:creationId xmlns:p14="http://schemas.microsoft.com/office/powerpoint/2010/main" val="2347472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8CB0DF-7D64-4C65-92D0-4037C35032E5}"/>
              </a:ext>
            </a:extLst>
          </p:cNvPr>
          <p:cNvSpPr txBox="1"/>
          <p:nvPr/>
        </p:nvSpPr>
        <p:spPr>
          <a:xfrm>
            <a:off x="3161944" y="461473"/>
            <a:ext cx="2461189" cy="646331"/>
          </a:xfrm>
          <a:prstGeom prst="rect">
            <a:avLst/>
          </a:prstGeom>
          <a:noFill/>
        </p:spPr>
        <p:txBody>
          <a:bodyPr wrap="square" rtlCol="0">
            <a:spAutoFit/>
          </a:bodyPr>
          <a:lstStyle/>
          <a:p>
            <a:pPr algn="ctr"/>
            <a:r>
              <a:rPr lang="en-US" dirty="0">
                <a:solidFill>
                  <a:srgbClr val="0070C0"/>
                </a:solidFill>
              </a:rPr>
              <a:t>DATA CLEANING:</a:t>
            </a:r>
          </a:p>
          <a:p>
            <a:endParaRPr lang="en-US" dirty="0">
              <a:solidFill>
                <a:srgbClr val="0070C0"/>
              </a:solidFill>
            </a:endParaRPr>
          </a:p>
        </p:txBody>
      </p:sp>
      <p:sp>
        <p:nvSpPr>
          <p:cNvPr id="2" name="TextBox 1">
            <a:extLst>
              <a:ext uri="{FF2B5EF4-FFF2-40B4-BE49-F238E27FC236}">
                <a16:creationId xmlns:a16="http://schemas.microsoft.com/office/drawing/2014/main" id="{87B37A36-2CBC-4330-9103-A10BA221C0A7}"/>
              </a:ext>
            </a:extLst>
          </p:cNvPr>
          <p:cNvSpPr txBox="1"/>
          <p:nvPr/>
        </p:nvSpPr>
        <p:spPr>
          <a:xfrm>
            <a:off x="176169" y="800027"/>
            <a:ext cx="4555222" cy="307777"/>
          </a:xfrm>
          <a:prstGeom prst="rect">
            <a:avLst/>
          </a:prstGeom>
          <a:noFill/>
        </p:spPr>
        <p:txBody>
          <a:bodyPr wrap="square" rtlCol="0">
            <a:spAutoFit/>
          </a:bodyPr>
          <a:lstStyle/>
          <a:p>
            <a:r>
              <a:rPr lang="en-US" sz="1400" b="1" dirty="0"/>
              <a:t>Exploratory analysis of final Combined DataFrame</a:t>
            </a:r>
            <a:r>
              <a:rPr lang="en-US" sz="1400" dirty="0"/>
              <a:t>:</a:t>
            </a:r>
          </a:p>
        </p:txBody>
      </p:sp>
      <p:sp>
        <p:nvSpPr>
          <p:cNvPr id="7" name="TextBox 6">
            <a:extLst>
              <a:ext uri="{FF2B5EF4-FFF2-40B4-BE49-F238E27FC236}">
                <a16:creationId xmlns:a16="http://schemas.microsoft.com/office/drawing/2014/main" id="{98F85A2B-C949-43B0-89CF-E72D1C81636D}"/>
              </a:ext>
            </a:extLst>
          </p:cNvPr>
          <p:cNvSpPr txBox="1"/>
          <p:nvPr/>
        </p:nvSpPr>
        <p:spPr>
          <a:xfrm>
            <a:off x="176169" y="1210771"/>
            <a:ext cx="11400638" cy="861774"/>
          </a:xfrm>
          <a:prstGeom prst="rect">
            <a:avLst/>
          </a:prstGeom>
          <a:noFill/>
        </p:spPr>
        <p:txBody>
          <a:bodyPr wrap="square" rtlCol="0">
            <a:spAutoFit/>
          </a:bodyPr>
          <a:lstStyle/>
          <a:p>
            <a:pPr marL="171450" indent="-171450">
              <a:buFont typeface="Wingdings" panose="05000000000000000000" pitchFamily="2" charset="2"/>
              <a:buChar char="ü"/>
            </a:pPr>
            <a:r>
              <a:rPr lang="en-US" sz="1200" dirty="0"/>
              <a:t>NaN values were filled with 4.0 </a:t>
            </a:r>
          </a:p>
          <a:p>
            <a:endParaRPr lang="en-US" sz="1200" dirty="0"/>
          </a:p>
          <a:p>
            <a:endParaRPr lang="en-US" sz="1200" dirty="0"/>
          </a:p>
          <a:p>
            <a:pPr marL="171450" indent="-171450">
              <a:buFont typeface="Wingdings" panose="05000000000000000000" pitchFamily="2" charset="2"/>
              <a:buChar char="ü"/>
            </a:pPr>
            <a:endParaRPr lang="en-US" sz="1200" dirty="0"/>
          </a:p>
        </p:txBody>
      </p:sp>
      <p:pic>
        <p:nvPicPr>
          <p:cNvPr id="4" name="Picture 3">
            <a:extLst>
              <a:ext uri="{FF2B5EF4-FFF2-40B4-BE49-F238E27FC236}">
                <a16:creationId xmlns:a16="http://schemas.microsoft.com/office/drawing/2014/main" id="{47AEB250-E3AC-475B-A175-6A73C20C952F}"/>
              </a:ext>
            </a:extLst>
          </p:cNvPr>
          <p:cNvPicPr>
            <a:picLocks noChangeAspect="1"/>
          </p:cNvPicPr>
          <p:nvPr/>
        </p:nvPicPr>
        <p:blipFill>
          <a:blip r:embed="rId2"/>
          <a:stretch>
            <a:fillRect/>
          </a:stretch>
        </p:blipFill>
        <p:spPr>
          <a:xfrm>
            <a:off x="0" y="1485650"/>
            <a:ext cx="9940954" cy="5445613"/>
          </a:xfrm>
          <a:prstGeom prst="rect">
            <a:avLst/>
          </a:prstGeom>
        </p:spPr>
      </p:pic>
    </p:spTree>
    <p:extLst>
      <p:ext uri="{BB962C8B-B14F-4D97-AF65-F5344CB8AC3E}">
        <p14:creationId xmlns:p14="http://schemas.microsoft.com/office/powerpoint/2010/main" val="3996583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8CB0DF-7D64-4C65-92D0-4037C35032E5}"/>
              </a:ext>
            </a:extLst>
          </p:cNvPr>
          <p:cNvSpPr txBox="1"/>
          <p:nvPr/>
        </p:nvSpPr>
        <p:spPr>
          <a:xfrm>
            <a:off x="3161944" y="461473"/>
            <a:ext cx="2461189" cy="646331"/>
          </a:xfrm>
          <a:prstGeom prst="rect">
            <a:avLst/>
          </a:prstGeom>
          <a:noFill/>
        </p:spPr>
        <p:txBody>
          <a:bodyPr wrap="square" rtlCol="0">
            <a:spAutoFit/>
          </a:bodyPr>
          <a:lstStyle/>
          <a:p>
            <a:pPr algn="ctr"/>
            <a:r>
              <a:rPr lang="en-US" dirty="0">
                <a:solidFill>
                  <a:srgbClr val="0070C0"/>
                </a:solidFill>
              </a:rPr>
              <a:t>DATA CLEANING:</a:t>
            </a:r>
          </a:p>
          <a:p>
            <a:endParaRPr lang="en-US" dirty="0">
              <a:solidFill>
                <a:srgbClr val="0070C0"/>
              </a:solidFill>
            </a:endParaRPr>
          </a:p>
        </p:txBody>
      </p:sp>
      <p:sp>
        <p:nvSpPr>
          <p:cNvPr id="2" name="TextBox 1">
            <a:extLst>
              <a:ext uri="{FF2B5EF4-FFF2-40B4-BE49-F238E27FC236}">
                <a16:creationId xmlns:a16="http://schemas.microsoft.com/office/drawing/2014/main" id="{87B37A36-2CBC-4330-9103-A10BA221C0A7}"/>
              </a:ext>
            </a:extLst>
          </p:cNvPr>
          <p:cNvSpPr txBox="1"/>
          <p:nvPr/>
        </p:nvSpPr>
        <p:spPr>
          <a:xfrm>
            <a:off x="176167" y="819673"/>
            <a:ext cx="4546835" cy="307777"/>
          </a:xfrm>
          <a:prstGeom prst="rect">
            <a:avLst/>
          </a:prstGeom>
          <a:noFill/>
        </p:spPr>
        <p:txBody>
          <a:bodyPr wrap="square" rtlCol="0">
            <a:spAutoFit/>
          </a:bodyPr>
          <a:lstStyle/>
          <a:p>
            <a:r>
              <a:rPr lang="en-US" sz="1400" b="1" dirty="0"/>
              <a:t>Exploratory analysis of final Combined DataFrame</a:t>
            </a:r>
            <a:r>
              <a:rPr lang="en-US" sz="1400" dirty="0"/>
              <a:t>:</a:t>
            </a:r>
          </a:p>
        </p:txBody>
      </p:sp>
      <p:sp>
        <p:nvSpPr>
          <p:cNvPr id="7" name="TextBox 6">
            <a:extLst>
              <a:ext uri="{FF2B5EF4-FFF2-40B4-BE49-F238E27FC236}">
                <a16:creationId xmlns:a16="http://schemas.microsoft.com/office/drawing/2014/main" id="{98F85A2B-C949-43B0-89CF-E72D1C81636D}"/>
              </a:ext>
            </a:extLst>
          </p:cNvPr>
          <p:cNvSpPr txBox="1"/>
          <p:nvPr/>
        </p:nvSpPr>
        <p:spPr>
          <a:xfrm>
            <a:off x="176169" y="1210771"/>
            <a:ext cx="11400638" cy="861774"/>
          </a:xfrm>
          <a:prstGeom prst="rect">
            <a:avLst/>
          </a:prstGeom>
          <a:noFill/>
        </p:spPr>
        <p:txBody>
          <a:bodyPr wrap="square" rtlCol="0">
            <a:spAutoFit/>
          </a:bodyPr>
          <a:lstStyle/>
          <a:p>
            <a:pPr marL="171450" indent="-171450">
              <a:buFont typeface="Wingdings" panose="05000000000000000000" pitchFamily="2" charset="2"/>
              <a:buChar char="ü"/>
            </a:pPr>
            <a:r>
              <a:rPr lang="en-US" sz="1200" dirty="0"/>
              <a:t>A Notched Boxplot was created to have a better understanding of Outliers in term of pricing  </a:t>
            </a:r>
          </a:p>
          <a:p>
            <a:endParaRPr lang="en-US" sz="1200" dirty="0"/>
          </a:p>
          <a:p>
            <a:endParaRPr lang="en-US" sz="1200" dirty="0"/>
          </a:p>
          <a:p>
            <a:pPr marL="171450" indent="-171450">
              <a:buFont typeface="Wingdings" panose="05000000000000000000" pitchFamily="2" charset="2"/>
              <a:buChar char="ü"/>
            </a:pPr>
            <a:endParaRPr lang="en-US" sz="1200" dirty="0"/>
          </a:p>
        </p:txBody>
      </p:sp>
      <p:pic>
        <p:nvPicPr>
          <p:cNvPr id="4" name="Picture 3">
            <a:extLst>
              <a:ext uri="{FF2B5EF4-FFF2-40B4-BE49-F238E27FC236}">
                <a16:creationId xmlns:a16="http://schemas.microsoft.com/office/drawing/2014/main" id="{9B4884B8-2D90-493D-A7D7-E0A1BCDC65D7}"/>
              </a:ext>
            </a:extLst>
          </p:cNvPr>
          <p:cNvPicPr>
            <a:picLocks noChangeAspect="1"/>
          </p:cNvPicPr>
          <p:nvPr/>
        </p:nvPicPr>
        <p:blipFill>
          <a:blip r:embed="rId2"/>
          <a:stretch>
            <a:fillRect/>
          </a:stretch>
        </p:blipFill>
        <p:spPr>
          <a:xfrm>
            <a:off x="0" y="1551963"/>
            <a:ext cx="10365647" cy="5117286"/>
          </a:xfrm>
          <a:prstGeom prst="rect">
            <a:avLst/>
          </a:prstGeom>
        </p:spPr>
      </p:pic>
      <p:cxnSp>
        <p:nvCxnSpPr>
          <p:cNvPr id="8" name="Straight Arrow Connector 7">
            <a:extLst>
              <a:ext uri="{FF2B5EF4-FFF2-40B4-BE49-F238E27FC236}">
                <a16:creationId xmlns:a16="http://schemas.microsoft.com/office/drawing/2014/main" id="{2F61E6F3-C7E3-4E02-98F9-517484F7201E}"/>
              </a:ext>
            </a:extLst>
          </p:cNvPr>
          <p:cNvCxnSpPr/>
          <p:nvPr/>
        </p:nvCxnSpPr>
        <p:spPr>
          <a:xfrm flipV="1">
            <a:off x="2726422" y="5570290"/>
            <a:ext cx="0" cy="2371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AFFA8A3-D57A-4CC3-8879-8B35AAF0E0E0}"/>
              </a:ext>
            </a:extLst>
          </p:cNvPr>
          <p:cNvCxnSpPr/>
          <p:nvPr/>
        </p:nvCxnSpPr>
        <p:spPr>
          <a:xfrm flipV="1">
            <a:off x="4303552" y="5436066"/>
            <a:ext cx="0" cy="31039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C8C4EE0-A5C7-4DBC-A2B4-C5F32791B457}"/>
              </a:ext>
            </a:extLst>
          </p:cNvPr>
          <p:cNvCxnSpPr>
            <a:cxnSpLocks/>
          </p:cNvCxnSpPr>
          <p:nvPr/>
        </p:nvCxnSpPr>
        <p:spPr>
          <a:xfrm>
            <a:off x="5855516" y="4832059"/>
            <a:ext cx="0" cy="88084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C852934-2891-449A-867F-AC5EDD553643}"/>
              </a:ext>
            </a:extLst>
          </p:cNvPr>
          <p:cNvCxnSpPr/>
          <p:nvPr/>
        </p:nvCxnSpPr>
        <p:spPr>
          <a:xfrm flipV="1">
            <a:off x="7482980" y="4236440"/>
            <a:ext cx="0" cy="119962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2991DB0-590B-4C12-85A0-58BF7397D948}"/>
              </a:ext>
            </a:extLst>
          </p:cNvPr>
          <p:cNvCxnSpPr/>
          <p:nvPr/>
        </p:nvCxnSpPr>
        <p:spPr>
          <a:xfrm flipV="1">
            <a:off x="9076888" y="1551963"/>
            <a:ext cx="0" cy="388410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7797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8CB0DF-7D64-4C65-92D0-4037C35032E5}"/>
              </a:ext>
            </a:extLst>
          </p:cNvPr>
          <p:cNvSpPr txBox="1"/>
          <p:nvPr/>
        </p:nvSpPr>
        <p:spPr>
          <a:xfrm>
            <a:off x="3161944" y="461473"/>
            <a:ext cx="2461189" cy="646331"/>
          </a:xfrm>
          <a:prstGeom prst="rect">
            <a:avLst/>
          </a:prstGeom>
          <a:noFill/>
        </p:spPr>
        <p:txBody>
          <a:bodyPr wrap="square" rtlCol="0">
            <a:spAutoFit/>
          </a:bodyPr>
          <a:lstStyle/>
          <a:p>
            <a:pPr algn="ctr"/>
            <a:r>
              <a:rPr lang="en-US" dirty="0">
                <a:solidFill>
                  <a:srgbClr val="0070C0"/>
                </a:solidFill>
              </a:rPr>
              <a:t>DATA CLEANING:</a:t>
            </a:r>
          </a:p>
          <a:p>
            <a:endParaRPr lang="en-US" dirty="0">
              <a:solidFill>
                <a:srgbClr val="0070C0"/>
              </a:solidFill>
            </a:endParaRPr>
          </a:p>
        </p:txBody>
      </p:sp>
      <p:sp>
        <p:nvSpPr>
          <p:cNvPr id="2" name="TextBox 1">
            <a:extLst>
              <a:ext uri="{FF2B5EF4-FFF2-40B4-BE49-F238E27FC236}">
                <a16:creationId xmlns:a16="http://schemas.microsoft.com/office/drawing/2014/main" id="{87B37A36-2CBC-4330-9103-A10BA221C0A7}"/>
              </a:ext>
            </a:extLst>
          </p:cNvPr>
          <p:cNvSpPr txBox="1"/>
          <p:nvPr/>
        </p:nvSpPr>
        <p:spPr>
          <a:xfrm>
            <a:off x="176169" y="800027"/>
            <a:ext cx="4555222" cy="307777"/>
          </a:xfrm>
          <a:prstGeom prst="rect">
            <a:avLst/>
          </a:prstGeom>
          <a:noFill/>
        </p:spPr>
        <p:txBody>
          <a:bodyPr wrap="square" rtlCol="0">
            <a:spAutoFit/>
          </a:bodyPr>
          <a:lstStyle/>
          <a:p>
            <a:r>
              <a:rPr lang="en-US" sz="1400" b="1" dirty="0"/>
              <a:t>Exploratory analysis of final Combined DataFrame</a:t>
            </a:r>
            <a:r>
              <a:rPr lang="en-US" sz="1400" dirty="0"/>
              <a:t>:</a:t>
            </a:r>
          </a:p>
        </p:txBody>
      </p:sp>
      <p:pic>
        <p:nvPicPr>
          <p:cNvPr id="5" name="Picture 4">
            <a:extLst>
              <a:ext uri="{FF2B5EF4-FFF2-40B4-BE49-F238E27FC236}">
                <a16:creationId xmlns:a16="http://schemas.microsoft.com/office/drawing/2014/main" id="{5A703571-CE50-49F2-98DE-F6074BC03458}"/>
              </a:ext>
            </a:extLst>
          </p:cNvPr>
          <p:cNvPicPr>
            <a:picLocks noChangeAspect="1"/>
          </p:cNvPicPr>
          <p:nvPr/>
        </p:nvPicPr>
        <p:blipFill>
          <a:blip r:embed="rId2"/>
          <a:stretch>
            <a:fillRect/>
          </a:stretch>
        </p:blipFill>
        <p:spPr>
          <a:xfrm>
            <a:off x="0" y="1107803"/>
            <a:ext cx="10033233" cy="2969247"/>
          </a:xfrm>
          <a:prstGeom prst="rect">
            <a:avLst/>
          </a:prstGeom>
        </p:spPr>
      </p:pic>
      <p:pic>
        <p:nvPicPr>
          <p:cNvPr id="6" name="Picture 5">
            <a:extLst>
              <a:ext uri="{FF2B5EF4-FFF2-40B4-BE49-F238E27FC236}">
                <a16:creationId xmlns:a16="http://schemas.microsoft.com/office/drawing/2014/main" id="{694AAAD0-6253-4586-B2CD-76C55E230CEF}"/>
              </a:ext>
            </a:extLst>
          </p:cNvPr>
          <p:cNvPicPr>
            <a:picLocks noChangeAspect="1"/>
          </p:cNvPicPr>
          <p:nvPr/>
        </p:nvPicPr>
        <p:blipFill>
          <a:blip r:embed="rId3"/>
          <a:stretch>
            <a:fillRect/>
          </a:stretch>
        </p:blipFill>
        <p:spPr>
          <a:xfrm>
            <a:off x="-1" y="3827932"/>
            <a:ext cx="10033233" cy="2969247"/>
          </a:xfrm>
          <a:prstGeom prst="rect">
            <a:avLst/>
          </a:prstGeom>
        </p:spPr>
      </p:pic>
    </p:spTree>
    <p:extLst>
      <p:ext uri="{BB962C8B-B14F-4D97-AF65-F5344CB8AC3E}">
        <p14:creationId xmlns:p14="http://schemas.microsoft.com/office/powerpoint/2010/main" val="4269411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8CB0DF-7D64-4C65-92D0-4037C35032E5}"/>
              </a:ext>
            </a:extLst>
          </p:cNvPr>
          <p:cNvSpPr txBox="1"/>
          <p:nvPr/>
        </p:nvSpPr>
        <p:spPr>
          <a:xfrm>
            <a:off x="3161944" y="461473"/>
            <a:ext cx="2461189" cy="646331"/>
          </a:xfrm>
          <a:prstGeom prst="rect">
            <a:avLst/>
          </a:prstGeom>
          <a:noFill/>
        </p:spPr>
        <p:txBody>
          <a:bodyPr wrap="square" rtlCol="0">
            <a:spAutoFit/>
          </a:bodyPr>
          <a:lstStyle/>
          <a:p>
            <a:pPr algn="ctr"/>
            <a:r>
              <a:rPr lang="en-US" dirty="0">
                <a:solidFill>
                  <a:srgbClr val="0070C0"/>
                </a:solidFill>
              </a:rPr>
              <a:t>DATA CLEANING:</a:t>
            </a:r>
          </a:p>
          <a:p>
            <a:endParaRPr lang="en-US" dirty="0">
              <a:solidFill>
                <a:srgbClr val="0070C0"/>
              </a:solidFill>
            </a:endParaRPr>
          </a:p>
        </p:txBody>
      </p:sp>
      <p:sp>
        <p:nvSpPr>
          <p:cNvPr id="2" name="TextBox 1">
            <a:extLst>
              <a:ext uri="{FF2B5EF4-FFF2-40B4-BE49-F238E27FC236}">
                <a16:creationId xmlns:a16="http://schemas.microsoft.com/office/drawing/2014/main" id="{87B37A36-2CBC-4330-9103-A10BA221C0A7}"/>
              </a:ext>
            </a:extLst>
          </p:cNvPr>
          <p:cNvSpPr txBox="1"/>
          <p:nvPr/>
        </p:nvSpPr>
        <p:spPr>
          <a:xfrm>
            <a:off x="176167" y="819673"/>
            <a:ext cx="4546835" cy="307777"/>
          </a:xfrm>
          <a:prstGeom prst="rect">
            <a:avLst/>
          </a:prstGeom>
          <a:noFill/>
        </p:spPr>
        <p:txBody>
          <a:bodyPr wrap="square" rtlCol="0">
            <a:spAutoFit/>
          </a:bodyPr>
          <a:lstStyle/>
          <a:p>
            <a:r>
              <a:rPr lang="en-US" sz="1400" b="1" dirty="0"/>
              <a:t>Exploratory analysis of final Combined DataFrame</a:t>
            </a:r>
            <a:r>
              <a:rPr lang="en-US" sz="1400" dirty="0"/>
              <a:t>:</a:t>
            </a:r>
          </a:p>
        </p:txBody>
      </p:sp>
      <p:sp>
        <p:nvSpPr>
          <p:cNvPr id="7" name="TextBox 6">
            <a:extLst>
              <a:ext uri="{FF2B5EF4-FFF2-40B4-BE49-F238E27FC236}">
                <a16:creationId xmlns:a16="http://schemas.microsoft.com/office/drawing/2014/main" id="{98F85A2B-C949-43B0-89CF-E72D1C81636D}"/>
              </a:ext>
            </a:extLst>
          </p:cNvPr>
          <p:cNvSpPr txBox="1"/>
          <p:nvPr/>
        </p:nvSpPr>
        <p:spPr>
          <a:xfrm>
            <a:off x="176169" y="1210771"/>
            <a:ext cx="11400638" cy="861774"/>
          </a:xfrm>
          <a:prstGeom prst="rect">
            <a:avLst/>
          </a:prstGeom>
          <a:noFill/>
        </p:spPr>
        <p:txBody>
          <a:bodyPr wrap="square" rtlCol="0">
            <a:spAutoFit/>
          </a:bodyPr>
          <a:lstStyle/>
          <a:p>
            <a:pPr marL="171450" indent="-171450">
              <a:buFont typeface="Wingdings" panose="05000000000000000000" pitchFamily="2" charset="2"/>
              <a:buChar char="ü"/>
            </a:pPr>
            <a:r>
              <a:rPr lang="en-US" sz="1200" dirty="0"/>
              <a:t>After removing rare outliers by # rooms a nicer Notched Boxplot was created and now we can observe that outliers remains, but more balanced </a:t>
            </a:r>
          </a:p>
          <a:p>
            <a:endParaRPr lang="en-US" sz="1200" dirty="0"/>
          </a:p>
          <a:p>
            <a:endParaRPr lang="en-US" sz="1200" dirty="0"/>
          </a:p>
          <a:p>
            <a:pPr marL="171450" indent="-171450">
              <a:buFont typeface="Wingdings" panose="05000000000000000000" pitchFamily="2" charset="2"/>
              <a:buChar char="ü"/>
            </a:pPr>
            <a:endParaRPr lang="en-US" sz="1200" dirty="0"/>
          </a:p>
        </p:txBody>
      </p:sp>
      <p:pic>
        <p:nvPicPr>
          <p:cNvPr id="19" name="Picture 18">
            <a:extLst>
              <a:ext uri="{FF2B5EF4-FFF2-40B4-BE49-F238E27FC236}">
                <a16:creationId xmlns:a16="http://schemas.microsoft.com/office/drawing/2014/main" id="{ABC43298-07D3-4712-9B83-E619C9B9C505}"/>
              </a:ext>
            </a:extLst>
          </p:cNvPr>
          <p:cNvPicPr>
            <a:picLocks noChangeAspect="1"/>
          </p:cNvPicPr>
          <p:nvPr/>
        </p:nvPicPr>
        <p:blipFill>
          <a:blip r:embed="rId2"/>
          <a:stretch>
            <a:fillRect/>
          </a:stretch>
        </p:blipFill>
        <p:spPr>
          <a:xfrm>
            <a:off x="0" y="1485650"/>
            <a:ext cx="10304189" cy="5372350"/>
          </a:xfrm>
          <a:prstGeom prst="rect">
            <a:avLst/>
          </a:prstGeom>
        </p:spPr>
      </p:pic>
      <p:cxnSp>
        <p:nvCxnSpPr>
          <p:cNvPr id="21" name="Straight Arrow Connector 20">
            <a:extLst>
              <a:ext uri="{FF2B5EF4-FFF2-40B4-BE49-F238E27FC236}">
                <a16:creationId xmlns:a16="http://schemas.microsoft.com/office/drawing/2014/main" id="{79A9D274-E1EC-44F7-8B09-4581E991A8F1}"/>
              </a:ext>
            </a:extLst>
          </p:cNvPr>
          <p:cNvCxnSpPr/>
          <p:nvPr/>
        </p:nvCxnSpPr>
        <p:spPr>
          <a:xfrm>
            <a:off x="2625048" y="4152550"/>
            <a:ext cx="0" cy="6543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B9DB98D-2FAF-482E-ADF8-468EE7222F44}"/>
              </a:ext>
            </a:extLst>
          </p:cNvPr>
          <p:cNvCxnSpPr>
            <a:cxnSpLocks/>
          </p:cNvCxnSpPr>
          <p:nvPr/>
        </p:nvCxnSpPr>
        <p:spPr>
          <a:xfrm>
            <a:off x="4220355" y="3548543"/>
            <a:ext cx="0" cy="83190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933079A-0503-4077-81FA-3008376B9932}"/>
              </a:ext>
            </a:extLst>
          </p:cNvPr>
          <p:cNvCxnSpPr>
            <a:cxnSpLocks/>
          </p:cNvCxnSpPr>
          <p:nvPr/>
        </p:nvCxnSpPr>
        <p:spPr>
          <a:xfrm>
            <a:off x="5827553" y="2991374"/>
            <a:ext cx="0" cy="74102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FEECE92-BE17-4468-9AE1-35DC6FD828B8}"/>
              </a:ext>
            </a:extLst>
          </p:cNvPr>
          <p:cNvCxnSpPr>
            <a:cxnSpLocks/>
          </p:cNvCxnSpPr>
          <p:nvPr/>
        </p:nvCxnSpPr>
        <p:spPr>
          <a:xfrm>
            <a:off x="7404683" y="2499919"/>
            <a:ext cx="0" cy="62008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6DF1764-FF75-4664-8030-4E70D5006B71}"/>
              </a:ext>
            </a:extLst>
          </p:cNvPr>
          <p:cNvCxnSpPr>
            <a:cxnSpLocks/>
          </p:cNvCxnSpPr>
          <p:nvPr/>
        </p:nvCxnSpPr>
        <p:spPr>
          <a:xfrm>
            <a:off x="8999989" y="1661020"/>
            <a:ext cx="0" cy="4115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0335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8CB0DF-7D64-4C65-92D0-4037C35032E5}"/>
              </a:ext>
            </a:extLst>
          </p:cNvPr>
          <p:cNvSpPr txBox="1"/>
          <p:nvPr/>
        </p:nvSpPr>
        <p:spPr>
          <a:xfrm>
            <a:off x="3161944" y="461473"/>
            <a:ext cx="2461189" cy="646331"/>
          </a:xfrm>
          <a:prstGeom prst="rect">
            <a:avLst/>
          </a:prstGeom>
          <a:noFill/>
        </p:spPr>
        <p:txBody>
          <a:bodyPr wrap="square" rtlCol="0">
            <a:spAutoFit/>
          </a:bodyPr>
          <a:lstStyle/>
          <a:p>
            <a:pPr algn="ctr"/>
            <a:r>
              <a:rPr lang="en-US" dirty="0">
                <a:solidFill>
                  <a:srgbClr val="0070C0"/>
                </a:solidFill>
              </a:rPr>
              <a:t>DATA CLEANING:</a:t>
            </a:r>
          </a:p>
          <a:p>
            <a:endParaRPr lang="en-US" dirty="0">
              <a:solidFill>
                <a:srgbClr val="0070C0"/>
              </a:solidFill>
            </a:endParaRPr>
          </a:p>
        </p:txBody>
      </p:sp>
      <p:sp>
        <p:nvSpPr>
          <p:cNvPr id="2" name="TextBox 1">
            <a:extLst>
              <a:ext uri="{FF2B5EF4-FFF2-40B4-BE49-F238E27FC236}">
                <a16:creationId xmlns:a16="http://schemas.microsoft.com/office/drawing/2014/main" id="{87B37A36-2CBC-4330-9103-A10BA221C0A7}"/>
              </a:ext>
            </a:extLst>
          </p:cNvPr>
          <p:cNvSpPr txBox="1"/>
          <p:nvPr/>
        </p:nvSpPr>
        <p:spPr>
          <a:xfrm>
            <a:off x="176167" y="819673"/>
            <a:ext cx="6635694" cy="307777"/>
          </a:xfrm>
          <a:prstGeom prst="rect">
            <a:avLst/>
          </a:prstGeom>
          <a:noFill/>
        </p:spPr>
        <p:txBody>
          <a:bodyPr wrap="square" rtlCol="0">
            <a:spAutoFit/>
          </a:bodyPr>
          <a:lstStyle/>
          <a:p>
            <a:r>
              <a:rPr lang="en-US" sz="1400" b="1" dirty="0"/>
              <a:t>Exploratory analysis – Check Common Factors Affecting the House Price </a:t>
            </a:r>
            <a:r>
              <a:rPr lang="en-US" sz="1400" dirty="0"/>
              <a:t>:</a:t>
            </a:r>
          </a:p>
        </p:txBody>
      </p:sp>
      <p:sp>
        <p:nvSpPr>
          <p:cNvPr id="7" name="TextBox 6">
            <a:extLst>
              <a:ext uri="{FF2B5EF4-FFF2-40B4-BE49-F238E27FC236}">
                <a16:creationId xmlns:a16="http://schemas.microsoft.com/office/drawing/2014/main" id="{98F85A2B-C949-43B0-89CF-E72D1C81636D}"/>
              </a:ext>
            </a:extLst>
          </p:cNvPr>
          <p:cNvSpPr txBox="1"/>
          <p:nvPr/>
        </p:nvSpPr>
        <p:spPr>
          <a:xfrm>
            <a:off x="176169" y="1210771"/>
            <a:ext cx="11400638" cy="830997"/>
          </a:xfrm>
          <a:prstGeom prst="rect">
            <a:avLst/>
          </a:prstGeom>
          <a:noFill/>
        </p:spPr>
        <p:txBody>
          <a:bodyPr wrap="square" rtlCol="0">
            <a:spAutoFit/>
          </a:bodyPr>
          <a:lstStyle/>
          <a:p>
            <a:pPr marL="171450" indent="-171450">
              <a:buFont typeface="Wingdings" panose="05000000000000000000" pitchFamily="2" charset="2"/>
              <a:buChar char="ü"/>
            </a:pPr>
            <a:r>
              <a:rPr lang="en-US" sz="1200" dirty="0"/>
              <a:t>Through these comparative visualizations using Seaborn , we can appreciate the impact of  independent features in the dependent variable ‘Price’</a:t>
            </a:r>
          </a:p>
          <a:p>
            <a:endParaRPr lang="en-US" sz="1200" dirty="0"/>
          </a:p>
          <a:p>
            <a:endParaRPr lang="en-US" sz="1200" dirty="0"/>
          </a:p>
          <a:p>
            <a:pPr marL="171450" indent="-171450">
              <a:buFont typeface="Wingdings" panose="05000000000000000000" pitchFamily="2" charset="2"/>
              <a:buChar char="ü"/>
            </a:pPr>
            <a:endParaRPr lang="en-US" sz="1200" dirty="0"/>
          </a:p>
        </p:txBody>
      </p:sp>
      <p:pic>
        <p:nvPicPr>
          <p:cNvPr id="32" name="Picture 31">
            <a:extLst>
              <a:ext uri="{FF2B5EF4-FFF2-40B4-BE49-F238E27FC236}">
                <a16:creationId xmlns:a16="http://schemas.microsoft.com/office/drawing/2014/main" id="{48161248-F84C-48DD-A45B-C39676A6936E}"/>
              </a:ext>
            </a:extLst>
          </p:cNvPr>
          <p:cNvPicPr>
            <a:picLocks noChangeAspect="1"/>
          </p:cNvPicPr>
          <p:nvPr/>
        </p:nvPicPr>
        <p:blipFill>
          <a:blip r:embed="rId2"/>
          <a:stretch>
            <a:fillRect/>
          </a:stretch>
        </p:blipFill>
        <p:spPr>
          <a:xfrm>
            <a:off x="1" y="1635854"/>
            <a:ext cx="3539312" cy="2692866"/>
          </a:xfrm>
          <a:prstGeom prst="rect">
            <a:avLst/>
          </a:prstGeom>
        </p:spPr>
      </p:pic>
      <p:pic>
        <p:nvPicPr>
          <p:cNvPr id="33" name="Picture 32">
            <a:extLst>
              <a:ext uri="{FF2B5EF4-FFF2-40B4-BE49-F238E27FC236}">
                <a16:creationId xmlns:a16="http://schemas.microsoft.com/office/drawing/2014/main" id="{849291B2-C0DD-4122-BA17-DA63C9DF1744}"/>
              </a:ext>
            </a:extLst>
          </p:cNvPr>
          <p:cNvPicPr>
            <a:picLocks noChangeAspect="1"/>
          </p:cNvPicPr>
          <p:nvPr/>
        </p:nvPicPr>
        <p:blipFill>
          <a:blip r:embed="rId3"/>
          <a:stretch>
            <a:fillRect/>
          </a:stretch>
        </p:blipFill>
        <p:spPr>
          <a:xfrm>
            <a:off x="3494014" y="1598103"/>
            <a:ext cx="3657600" cy="2730617"/>
          </a:xfrm>
          <a:prstGeom prst="rect">
            <a:avLst/>
          </a:prstGeom>
        </p:spPr>
      </p:pic>
      <p:pic>
        <p:nvPicPr>
          <p:cNvPr id="34" name="Picture 33">
            <a:extLst>
              <a:ext uri="{FF2B5EF4-FFF2-40B4-BE49-F238E27FC236}">
                <a16:creationId xmlns:a16="http://schemas.microsoft.com/office/drawing/2014/main" id="{F4C059DE-333B-421E-93E4-E468AB93A35B}"/>
              </a:ext>
            </a:extLst>
          </p:cNvPr>
          <p:cNvPicPr>
            <a:picLocks noChangeAspect="1"/>
          </p:cNvPicPr>
          <p:nvPr/>
        </p:nvPicPr>
        <p:blipFill>
          <a:blip r:embed="rId4"/>
          <a:stretch>
            <a:fillRect/>
          </a:stretch>
        </p:blipFill>
        <p:spPr>
          <a:xfrm>
            <a:off x="7214533" y="1560353"/>
            <a:ext cx="3461284" cy="2768367"/>
          </a:xfrm>
          <a:prstGeom prst="rect">
            <a:avLst/>
          </a:prstGeom>
        </p:spPr>
      </p:pic>
      <p:pic>
        <p:nvPicPr>
          <p:cNvPr id="35" name="Picture 34">
            <a:extLst>
              <a:ext uri="{FF2B5EF4-FFF2-40B4-BE49-F238E27FC236}">
                <a16:creationId xmlns:a16="http://schemas.microsoft.com/office/drawing/2014/main" id="{1008D451-6268-4EDB-991B-FD4464E8430E}"/>
              </a:ext>
            </a:extLst>
          </p:cNvPr>
          <p:cNvPicPr>
            <a:picLocks noChangeAspect="1"/>
          </p:cNvPicPr>
          <p:nvPr/>
        </p:nvPicPr>
        <p:blipFill>
          <a:blip r:embed="rId5"/>
          <a:stretch>
            <a:fillRect/>
          </a:stretch>
        </p:blipFill>
        <p:spPr>
          <a:xfrm>
            <a:off x="3553158" y="4328720"/>
            <a:ext cx="3539312" cy="2403446"/>
          </a:xfrm>
          <a:prstGeom prst="rect">
            <a:avLst/>
          </a:prstGeom>
        </p:spPr>
      </p:pic>
      <p:pic>
        <p:nvPicPr>
          <p:cNvPr id="36" name="Picture 35">
            <a:extLst>
              <a:ext uri="{FF2B5EF4-FFF2-40B4-BE49-F238E27FC236}">
                <a16:creationId xmlns:a16="http://schemas.microsoft.com/office/drawing/2014/main" id="{B00EF369-C5A6-4E74-B406-232EB1394B38}"/>
              </a:ext>
            </a:extLst>
          </p:cNvPr>
          <p:cNvPicPr>
            <a:picLocks noChangeAspect="1"/>
          </p:cNvPicPr>
          <p:nvPr/>
        </p:nvPicPr>
        <p:blipFill>
          <a:blip r:embed="rId6"/>
          <a:stretch>
            <a:fillRect/>
          </a:stretch>
        </p:blipFill>
        <p:spPr>
          <a:xfrm>
            <a:off x="4270" y="4323191"/>
            <a:ext cx="3397136" cy="2403446"/>
          </a:xfrm>
          <a:prstGeom prst="rect">
            <a:avLst/>
          </a:prstGeom>
        </p:spPr>
      </p:pic>
      <p:pic>
        <p:nvPicPr>
          <p:cNvPr id="37" name="Picture 36">
            <a:extLst>
              <a:ext uri="{FF2B5EF4-FFF2-40B4-BE49-F238E27FC236}">
                <a16:creationId xmlns:a16="http://schemas.microsoft.com/office/drawing/2014/main" id="{5C1E3CAC-4496-4797-9DB1-9B082832D594}"/>
              </a:ext>
            </a:extLst>
          </p:cNvPr>
          <p:cNvPicPr>
            <a:picLocks noChangeAspect="1"/>
          </p:cNvPicPr>
          <p:nvPr/>
        </p:nvPicPr>
        <p:blipFill>
          <a:blip r:embed="rId7"/>
          <a:stretch>
            <a:fillRect/>
          </a:stretch>
        </p:blipFill>
        <p:spPr>
          <a:xfrm>
            <a:off x="7214534" y="4323190"/>
            <a:ext cx="3461284" cy="2403446"/>
          </a:xfrm>
          <a:prstGeom prst="rect">
            <a:avLst/>
          </a:prstGeom>
        </p:spPr>
      </p:pic>
    </p:spTree>
    <p:extLst>
      <p:ext uri="{BB962C8B-B14F-4D97-AF65-F5344CB8AC3E}">
        <p14:creationId xmlns:p14="http://schemas.microsoft.com/office/powerpoint/2010/main" val="598171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8CB0DF-7D64-4C65-92D0-4037C35032E5}"/>
              </a:ext>
            </a:extLst>
          </p:cNvPr>
          <p:cNvSpPr txBox="1"/>
          <p:nvPr/>
        </p:nvSpPr>
        <p:spPr>
          <a:xfrm>
            <a:off x="3161944" y="461473"/>
            <a:ext cx="2461189" cy="646331"/>
          </a:xfrm>
          <a:prstGeom prst="rect">
            <a:avLst/>
          </a:prstGeom>
          <a:noFill/>
        </p:spPr>
        <p:txBody>
          <a:bodyPr wrap="square" rtlCol="0">
            <a:spAutoFit/>
          </a:bodyPr>
          <a:lstStyle/>
          <a:p>
            <a:pPr algn="ctr"/>
            <a:r>
              <a:rPr lang="en-US" dirty="0">
                <a:solidFill>
                  <a:srgbClr val="0070C0"/>
                </a:solidFill>
              </a:rPr>
              <a:t>TRAINING DATA:</a:t>
            </a:r>
          </a:p>
          <a:p>
            <a:endParaRPr lang="en-US" dirty="0">
              <a:solidFill>
                <a:srgbClr val="0070C0"/>
              </a:solidFill>
            </a:endParaRPr>
          </a:p>
        </p:txBody>
      </p:sp>
      <p:sp>
        <p:nvSpPr>
          <p:cNvPr id="2" name="TextBox 1">
            <a:extLst>
              <a:ext uri="{FF2B5EF4-FFF2-40B4-BE49-F238E27FC236}">
                <a16:creationId xmlns:a16="http://schemas.microsoft.com/office/drawing/2014/main" id="{87B37A36-2CBC-4330-9103-A10BA221C0A7}"/>
              </a:ext>
            </a:extLst>
          </p:cNvPr>
          <p:cNvSpPr txBox="1"/>
          <p:nvPr/>
        </p:nvSpPr>
        <p:spPr>
          <a:xfrm>
            <a:off x="176169" y="800027"/>
            <a:ext cx="4555222" cy="307777"/>
          </a:xfrm>
          <a:prstGeom prst="rect">
            <a:avLst/>
          </a:prstGeom>
          <a:noFill/>
        </p:spPr>
        <p:txBody>
          <a:bodyPr wrap="square" rtlCol="0">
            <a:spAutoFit/>
          </a:bodyPr>
          <a:lstStyle/>
          <a:p>
            <a:r>
              <a:rPr lang="en-US" sz="1400" b="1" dirty="0"/>
              <a:t>ML Model</a:t>
            </a:r>
            <a:r>
              <a:rPr lang="en-US" sz="1400" dirty="0"/>
              <a:t>: Linear Regression</a:t>
            </a:r>
          </a:p>
        </p:txBody>
      </p:sp>
      <p:sp>
        <p:nvSpPr>
          <p:cNvPr id="7" name="TextBox 6">
            <a:extLst>
              <a:ext uri="{FF2B5EF4-FFF2-40B4-BE49-F238E27FC236}">
                <a16:creationId xmlns:a16="http://schemas.microsoft.com/office/drawing/2014/main" id="{98F85A2B-C949-43B0-89CF-E72D1C81636D}"/>
              </a:ext>
            </a:extLst>
          </p:cNvPr>
          <p:cNvSpPr txBox="1"/>
          <p:nvPr/>
        </p:nvSpPr>
        <p:spPr>
          <a:xfrm>
            <a:off x="176169" y="1210771"/>
            <a:ext cx="11400638" cy="1384995"/>
          </a:xfrm>
          <a:prstGeom prst="rect">
            <a:avLst/>
          </a:prstGeom>
          <a:noFill/>
        </p:spPr>
        <p:txBody>
          <a:bodyPr wrap="square" rtlCol="0">
            <a:spAutoFit/>
          </a:bodyPr>
          <a:lstStyle/>
          <a:p>
            <a:r>
              <a:rPr lang="en-US" sz="1200" dirty="0"/>
              <a:t>Simple linear regression (supervised learning) is a statistical approach for modelling the relationship between a predictor variable X and a response variable Y. It assumes there is a linear relationship between these two variables and we use that to predict a quantitative output. </a:t>
            </a:r>
          </a:p>
          <a:p>
            <a:r>
              <a:rPr lang="en-US" sz="1200" dirty="0"/>
              <a:t>Mathematically, we can express this linear relationship as: </a:t>
            </a:r>
            <a:r>
              <a:rPr lang="en-US" sz="1200" b="1" dirty="0"/>
              <a:t>y=mx+c </a:t>
            </a:r>
            <a:r>
              <a:rPr lang="en-US" sz="1200" dirty="0"/>
              <a:t>where </a:t>
            </a:r>
            <a:r>
              <a:rPr lang="en-US" sz="1200" b="1" dirty="0"/>
              <a:t>y</a:t>
            </a:r>
            <a:r>
              <a:rPr lang="en-US" sz="1200" dirty="0"/>
              <a:t> is the dependent variable, </a:t>
            </a:r>
            <a:r>
              <a:rPr lang="en-US" sz="1200" b="1" dirty="0"/>
              <a:t>m</a:t>
            </a:r>
            <a:r>
              <a:rPr lang="en-US" sz="1200" dirty="0"/>
              <a:t> is slope, </a:t>
            </a:r>
            <a:r>
              <a:rPr lang="en-US" sz="1200" b="1" dirty="0"/>
              <a:t>x</a:t>
            </a:r>
            <a:r>
              <a:rPr lang="en-US" sz="1200" dirty="0"/>
              <a:t> is the independent variable and c is the intercept for a given line.</a:t>
            </a:r>
          </a:p>
          <a:p>
            <a:endParaRPr lang="en-US" sz="1200" dirty="0"/>
          </a:p>
          <a:p>
            <a:endParaRPr lang="en-US" sz="1200" dirty="0"/>
          </a:p>
          <a:p>
            <a:endParaRPr lang="en-US" sz="1200" dirty="0"/>
          </a:p>
        </p:txBody>
      </p:sp>
      <p:pic>
        <p:nvPicPr>
          <p:cNvPr id="5" name="Picture 4">
            <a:extLst>
              <a:ext uri="{FF2B5EF4-FFF2-40B4-BE49-F238E27FC236}">
                <a16:creationId xmlns:a16="http://schemas.microsoft.com/office/drawing/2014/main" id="{D86EFFFD-BAF9-4D3A-9736-21F388A2530C}"/>
              </a:ext>
            </a:extLst>
          </p:cNvPr>
          <p:cNvPicPr>
            <a:picLocks noChangeAspect="1"/>
          </p:cNvPicPr>
          <p:nvPr/>
        </p:nvPicPr>
        <p:blipFill>
          <a:blip r:embed="rId2"/>
          <a:stretch>
            <a:fillRect/>
          </a:stretch>
        </p:blipFill>
        <p:spPr>
          <a:xfrm>
            <a:off x="0" y="2164360"/>
            <a:ext cx="10117123" cy="4693640"/>
          </a:xfrm>
          <a:prstGeom prst="rect">
            <a:avLst/>
          </a:prstGeom>
        </p:spPr>
      </p:pic>
    </p:spTree>
    <p:extLst>
      <p:ext uri="{BB962C8B-B14F-4D97-AF65-F5344CB8AC3E}">
        <p14:creationId xmlns:p14="http://schemas.microsoft.com/office/powerpoint/2010/main" val="5369446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8CB0DF-7D64-4C65-92D0-4037C35032E5}"/>
              </a:ext>
            </a:extLst>
          </p:cNvPr>
          <p:cNvSpPr txBox="1"/>
          <p:nvPr/>
        </p:nvSpPr>
        <p:spPr>
          <a:xfrm>
            <a:off x="3161944" y="461473"/>
            <a:ext cx="2934056" cy="646331"/>
          </a:xfrm>
          <a:prstGeom prst="rect">
            <a:avLst/>
          </a:prstGeom>
          <a:noFill/>
        </p:spPr>
        <p:txBody>
          <a:bodyPr wrap="square" rtlCol="0">
            <a:spAutoFit/>
          </a:bodyPr>
          <a:lstStyle/>
          <a:p>
            <a:pPr algn="ctr"/>
            <a:r>
              <a:rPr lang="en-US" dirty="0">
                <a:solidFill>
                  <a:srgbClr val="0070C0"/>
                </a:solidFill>
              </a:rPr>
              <a:t>MODEL EVALUATION:</a:t>
            </a:r>
          </a:p>
          <a:p>
            <a:endParaRPr lang="en-US" dirty="0">
              <a:solidFill>
                <a:srgbClr val="0070C0"/>
              </a:solidFill>
            </a:endParaRPr>
          </a:p>
        </p:txBody>
      </p:sp>
      <p:sp>
        <p:nvSpPr>
          <p:cNvPr id="2" name="TextBox 1">
            <a:extLst>
              <a:ext uri="{FF2B5EF4-FFF2-40B4-BE49-F238E27FC236}">
                <a16:creationId xmlns:a16="http://schemas.microsoft.com/office/drawing/2014/main" id="{87B37A36-2CBC-4330-9103-A10BA221C0A7}"/>
              </a:ext>
            </a:extLst>
          </p:cNvPr>
          <p:cNvSpPr txBox="1"/>
          <p:nvPr/>
        </p:nvSpPr>
        <p:spPr>
          <a:xfrm>
            <a:off x="176169" y="800027"/>
            <a:ext cx="4555222" cy="307777"/>
          </a:xfrm>
          <a:prstGeom prst="rect">
            <a:avLst/>
          </a:prstGeom>
          <a:noFill/>
        </p:spPr>
        <p:txBody>
          <a:bodyPr wrap="square" rtlCol="0">
            <a:spAutoFit/>
          </a:bodyPr>
          <a:lstStyle/>
          <a:p>
            <a:r>
              <a:rPr lang="en-US" sz="1400" b="1" dirty="0"/>
              <a:t>ML Model</a:t>
            </a:r>
            <a:r>
              <a:rPr lang="en-US" sz="1400" dirty="0"/>
              <a:t>: Linear Regression</a:t>
            </a:r>
          </a:p>
        </p:txBody>
      </p:sp>
      <p:pic>
        <p:nvPicPr>
          <p:cNvPr id="4" name="Picture 3">
            <a:extLst>
              <a:ext uri="{FF2B5EF4-FFF2-40B4-BE49-F238E27FC236}">
                <a16:creationId xmlns:a16="http://schemas.microsoft.com/office/drawing/2014/main" id="{7498763F-70DD-4866-B3AC-85B8642A49F2}"/>
              </a:ext>
            </a:extLst>
          </p:cNvPr>
          <p:cNvPicPr>
            <a:picLocks noChangeAspect="1"/>
          </p:cNvPicPr>
          <p:nvPr/>
        </p:nvPicPr>
        <p:blipFill>
          <a:blip r:embed="rId2"/>
          <a:stretch>
            <a:fillRect/>
          </a:stretch>
        </p:blipFill>
        <p:spPr>
          <a:xfrm>
            <a:off x="0" y="1208015"/>
            <a:ext cx="10075179" cy="5649985"/>
          </a:xfrm>
          <a:prstGeom prst="rect">
            <a:avLst/>
          </a:prstGeom>
        </p:spPr>
      </p:pic>
      <p:cxnSp>
        <p:nvCxnSpPr>
          <p:cNvPr id="8" name="Straight Arrow Connector 7">
            <a:extLst>
              <a:ext uri="{FF2B5EF4-FFF2-40B4-BE49-F238E27FC236}">
                <a16:creationId xmlns:a16="http://schemas.microsoft.com/office/drawing/2014/main" id="{97C1DD03-0F11-4E4D-AC32-0E1A402EC898}"/>
              </a:ext>
            </a:extLst>
          </p:cNvPr>
          <p:cNvCxnSpPr/>
          <p:nvPr/>
        </p:nvCxnSpPr>
        <p:spPr>
          <a:xfrm>
            <a:off x="2558642" y="2692866"/>
            <a:ext cx="7633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A24F5A8-1282-4C5D-B726-BA44C913F86A}"/>
              </a:ext>
            </a:extLst>
          </p:cNvPr>
          <p:cNvSpPr txBox="1"/>
          <p:nvPr/>
        </p:nvSpPr>
        <p:spPr>
          <a:xfrm>
            <a:off x="3439485" y="2508200"/>
            <a:ext cx="4412610" cy="369332"/>
          </a:xfrm>
          <a:prstGeom prst="rect">
            <a:avLst/>
          </a:prstGeom>
          <a:solidFill>
            <a:schemeClr val="accent2">
              <a:lumMod val="40000"/>
              <a:lumOff val="60000"/>
            </a:schemeClr>
          </a:solidFill>
        </p:spPr>
        <p:txBody>
          <a:bodyPr wrap="square" rtlCol="0">
            <a:spAutoFit/>
          </a:bodyPr>
          <a:lstStyle/>
          <a:p>
            <a:r>
              <a:rPr lang="en-US" sz="900" dirty="0"/>
              <a:t>After fitting the data to our model, we check the score as an evaluator of the performance of our prediction. In this case our prediction was </a:t>
            </a:r>
            <a:r>
              <a:rPr lang="en-US" sz="900" b="1" dirty="0"/>
              <a:t>61.2 %</a:t>
            </a:r>
          </a:p>
        </p:txBody>
      </p:sp>
    </p:spTree>
    <p:extLst>
      <p:ext uri="{BB962C8B-B14F-4D97-AF65-F5344CB8AC3E}">
        <p14:creationId xmlns:p14="http://schemas.microsoft.com/office/powerpoint/2010/main" val="2935281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8CB0DF-7D64-4C65-92D0-4037C35032E5}"/>
              </a:ext>
            </a:extLst>
          </p:cNvPr>
          <p:cNvSpPr txBox="1"/>
          <p:nvPr/>
        </p:nvSpPr>
        <p:spPr>
          <a:xfrm>
            <a:off x="3362377" y="268621"/>
            <a:ext cx="2461189" cy="646331"/>
          </a:xfrm>
          <a:prstGeom prst="rect">
            <a:avLst/>
          </a:prstGeom>
          <a:noFill/>
        </p:spPr>
        <p:txBody>
          <a:bodyPr wrap="square" rtlCol="0">
            <a:spAutoFit/>
          </a:bodyPr>
          <a:lstStyle/>
          <a:p>
            <a:r>
              <a:rPr lang="en-US" dirty="0">
                <a:solidFill>
                  <a:srgbClr val="0070C0"/>
                </a:solidFill>
              </a:rPr>
              <a:t>OVERVIEW</a:t>
            </a:r>
            <a:r>
              <a:rPr lang="en-US" dirty="0"/>
              <a:t>:</a:t>
            </a:r>
          </a:p>
          <a:p>
            <a:endParaRPr lang="en-US" dirty="0"/>
          </a:p>
        </p:txBody>
      </p:sp>
      <p:sp>
        <p:nvSpPr>
          <p:cNvPr id="4" name="TextBox 3">
            <a:extLst>
              <a:ext uri="{FF2B5EF4-FFF2-40B4-BE49-F238E27FC236}">
                <a16:creationId xmlns:a16="http://schemas.microsoft.com/office/drawing/2014/main" id="{0E291F7E-4A9C-4981-A97C-B303BA59B0D8}"/>
              </a:ext>
            </a:extLst>
          </p:cNvPr>
          <p:cNvSpPr txBox="1"/>
          <p:nvPr/>
        </p:nvSpPr>
        <p:spPr>
          <a:xfrm>
            <a:off x="769592" y="1014149"/>
            <a:ext cx="7323746" cy="1169551"/>
          </a:xfrm>
          <a:prstGeom prst="rect">
            <a:avLst/>
          </a:prstGeom>
          <a:noFill/>
        </p:spPr>
        <p:txBody>
          <a:bodyPr wrap="square" rtlCol="0">
            <a:spAutoFit/>
          </a:bodyPr>
          <a:lstStyle/>
          <a:p>
            <a:r>
              <a:rPr lang="en-US" sz="1400" dirty="0"/>
              <a:t>The goal of this project is to help out my neighbor, a real estate agent, who asked for some help on predicting housing prices for FL regions in the USA. In the context of ML,  my work will be principally focused on creating the most suitable models that allows her to put in a few features of a house and returns back an estimate of what the house would sell for.</a:t>
            </a:r>
          </a:p>
        </p:txBody>
      </p:sp>
      <p:sp>
        <p:nvSpPr>
          <p:cNvPr id="6" name="TextBox 5">
            <a:extLst>
              <a:ext uri="{FF2B5EF4-FFF2-40B4-BE49-F238E27FC236}">
                <a16:creationId xmlns:a16="http://schemas.microsoft.com/office/drawing/2014/main" id="{C109433E-ADCE-4221-8FCB-B6F6D8C71CF3}"/>
              </a:ext>
            </a:extLst>
          </p:cNvPr>
          <p:cNvSpPr txBox="1"/>
          <p:nvPr/>
        </p:nvSpPr>
        <p:spPr>
          <a:xfrm>
            <a:off x="3362377" y="2747707"/>
            <a:ext cx="1837189" cy="369332"/>
          </a:xfrm>
          <a:prstGeom prst="rect">
            <a:avLst/>
          </a:prstGeom>
          <a:noFill/>
        </p:spPr>
        <p:txBody>
          <a:bodyPr wrap="square" rtlCol="0">
            <a:spAutoFit/>
          </a:bodyPr>
          <a:lstStyle/>
          <a:p>
            <a:r>
              <a:rPr lang="en-US" dirty="0">
                <a:solidFill>
                  <a:srgbClr val="0070C0"/>
                </a:solidFill>
              </a:rPr>
              <a:t>Methodology:</a:t>
            </a:r>
          </a:p>
        </p:txBody>
      </p:sp>
      <p:sp>
        <p:nvSpPr>
          <p:cNvPr id="7" name="TextBox 6">
            <a:extLst>
              <a:ext uri="{FF2B5EF4-FFF2-40B4-BE49-F238E27FC236}">
                <a16:creationId xmlns:a16="http://schemas.microsoft.com/office/drawing/2014/main" id="{321EB0B2-D1FE-40CC-AD3E-046A2AEF1338}"/>
              </a:ext>
            </a:extLst>
          </p:cNvPr>
          <p:cNvSpPr txBox="1"/>
          <p:nvPr/>
        </p:nvSpPr>
        <p:spPr>
          <a:xfrm>
            <a:off x="914400" y="3318570"/>
            <a:ext cx="9353725" cy="3970318"/>
          </a:xfrm>
          <a:prstGeom prst="rect">
            <a:avLst/>
          </a:prstGeom>
          <a:noFill/>
        </p:spPr>
        <p:txBody>
          <a:bodyPr wrap="square" rtlCol="0">
            <a:spAutoFit/>
          </a:bodyPr>
          <a:lstStyle/>
          <a:p>
            <a:pPr marL="285750" indent="-285750">
              <a:buFont typeface="Arial" panose="020B0604020202020204" pitchFamily="34" charset="0"/>
              <a:buChar char="•"/>
            </a:pPr>
            <a:r>
              <a:rPr lang="en-US" sz="1400" dirty="0"/>
              <a:t>End to end Machine learning process in </a:t>
            </a:r>
            <a:r>
              <a:rPr lang="en-US" sz="1400" b="1" dirty="0"/>
              <a:t>python</a:t>
            </a:r>
            <a:r>
              <a:rPr lang="en-US" sz="1400" dirty="0"/>
              <a:t> to create and compare multiple models to predict the price of house based on the variables in the data set</a:t>
            </a:r>
          </a:p>
          <a:p>
            <a:pPr marL="285750" indent="-285750">
              <a:buFont typeface="Arial" panose="020B0604020202020204" pitchFamily="34" charset="0"/>
              <a:buChar char="•"/>
            </a:pPr>
            <a:endParaRPr lang="en-US" sz="1400" dirty="0"/>
          </a:p>
          <a:p>
            <a:endParaRPr lang="en-US" sz="1400" dirty="0"/>
          </a:p>
          <a:p>
            <a:endParaRPr lang="en-US" sz="1400" dirty="0"/>
          </a:p>
          <a:p>
            <a:endParaRPr lang="en-US" sz="1400" dirty="0"/>
          </a:p>
          <a:p>
            <a:endParaRPr lang="en-US" sz="1400" dirty="0"/>
          </a:p>
          <a:p>
            <a:pPr marL="285750" indent="-285750">
              <a:buFont typeface="Arial" panose="020B0604020202020204" pitchFamily="34" charset="0"/>
              <a:buChar char="•"/>
            </a:pPr>
            <a:r>
              <a:rPr lang="en-US" sz="1400" dirty="0"/>
              <a:t>Use </a:t>
            </a:r>
            <a:r>
              <a:rPr lang="en-US" sz="1400" b="1" dirty="0"/>
              <a:t>Scikit-Learn</a:t>
            </a:r>
            <a:r>
              <a:rPr lang="en-US" sz="1400" dirty="0"/>
              <a:t> machine learning library</a:t>
            </a:r>
          </a:p>
          <a:p>
            <a:pPr marL="285750" indent="-285750">
              <a:buFont typeface="Arial" panose="020B0604020202020204" pitchFamily="34" charset="0"/>
              <a:buChar char="•"/>
            </a:pPr>
            <a:r>
              <a:rPr lang="en-US" sz="1400" dirty="0"/>
              <a:t>Use various </a:t>
            </a:r>
            <a:r>
              <a:rPr lang="en-US" sz="1400" b="1" dirty="0"/>
              <a:t>python</a:t>
            </a:r>
            <a:r>
              <a:rPr lang="en-US" sz="1400" dirty="0"/>
              <a:t> tools for data acquisition, cleaning and visualization: Pandas, NumPy, Seaborn, Matplotlib</a:t>
            </a:r>
          </a:p>
          <a:p>
            <a:pPr marL="285750" indent="-285750">
              <a:buFont typeface="Arial" panose="020B0604020202020204" pitchFamily="34" charset="0"/>
              <a:buChar char="•"/>
            </a:pPr>
            <a:r>
              <a:rPr lang="en-US" sz="1400" dirty="0"/>
              <a:t>Use the power of </a:t>
            </a:r>
            <a:r>
              <a:rPr lang="en-US" sz="1400" b="1" dirty="0"/>
              <a:t>Tableau</a:t>
            </a:r>
            <a:r>
              <a:rPr lang="en-US" sz="1400" dirty="0"/>
              <a:t> for specific visualizations</a:t>
            </a:r>
          </a:p>
          <a:p>
            <a:pPr marL="285750" indent="-285750">
              <a:buFont typeface="Arial" panose="020B0604020202020204" pitchFamily="34" charset="0"/>
              <a:buChar char="•"/>
            </a:pPr>
            <a:r>
              <a:rPr lang="en-US" sz="1400" dirty="0"/>
              <a:t>Data sources: </a:t>
            </a:r>
            <a:r>
              <a:rPr lang="en-US" sz="1400" dirty="0">
                <a:solidFill>
                  <a:schemeClr val="accent6">
                    <a:lumMod val="60000"/>
                    <a:lumOff val="40000"/>
                  </a:schemeClr>
                </a:solidFill>
                <a:hlinkClick r:id="rId2">
                  <a:extLst>
                    <a:ext uri="{A12FA001-AC4F-418D-AE19-62706E023703}">
                      <ahyp:hlinkClr xmlns:ahyp="http://schemas.microsoft.com/office/drawing/2018/hyperlinkcolor" val="tx"/>
                    </a:ext>
                  </a:extLst>
                </a:hlinkClick>
              </a:rPr>
              <a:t>Zillow housing data </a:t>
            </a:r>
            <a:r>
              <a:rPr lang="en-US" sz="1400" dirty="0">
                <a:solidFill>
                  <a:schemeClr val="accent6">
                    <a:lumMod val="60000"/>
                    <a:lumOff val="40000"/>
                  </a:schemeClr>
                </a:solidFill>
              </a:rPr>
              <a:t>,</a:t>
            </a:r>
            <a:r>
              <a:rPr lang="en-US" sz="1400" dirty="0">
                <a:solidFill>
                  <a:schemeClr val="accent6">
                    <a:lumMod val="60000"/>
                    <a:lumOff val="40000"/>
                  </a:schemeClr>
                </a:solidFill>
                <a:hlinkClick r:id="rId3">
                  <a:extLst>
                    <a:ext uri="{A12FA001-AC4F-418D-AE19-62706E023703}">
                      <ahyp:hlinkClr xmlns:ahyp="http://schemas.microsoft.com/office/drawing/2018/hyperlinkcolor" val="tx"/>
                    </a:ext>
                  </a:extLst>
                </a:hlinkClick>
              </a:rPr>
              <a:t> ZIP atlas</a:t>
            </a:r>
            <a:r>
              <a:rPr lang="en-US" sz="1400" dirty="0">
                <a:solidFill>
                  <a:schemeClr val="accent6">
                    <a:lumMod val="60000"/>
                    <a:lumOff val="40000"/>
                  </a:schemeClr>
                </a:solidFill>
              </a:rPr>
              <a:t> </a:t>
            </a:r>
          </a:p>
          <a:p>
            <a:r>
              <a:rPr lang="en-US" sz="1400" dirty="0"/>
              <a:t>                                </a:t>
            </a:r>
          </a:p>
          <a:p>
            <a:pPr marL="285750" indent="-285750">
              <a:buFont typeface="Arial" panose="020B0604020202020204" pitchFamily="34" charset="0"/>
              <a:buChar char="•"/>
            </a:pPr>
            <a:endParaRPr lang="en-US" sz="1400" dirty="0"/>
          </a:p>
          <a:p>
            <a:endParaRPr lang="en-US" sz="1400" dirty="0"/>
          </a:p>
          <a:p>
            <a:endParaRPr lang="en-US" sz="1400" dirty="0"/>
          </a:p>
          <a:p>
            <a:endParaRPr lang="en-US" sz="1400" dirty="0"/>
          </a:p>
          <a:p>
            <a:endParaRPr lang="en-US" sz="1400" dirty="0"/>
          </a:p>
        </p:txBody>
      </p:sp>
      <p:graphicFrame>
        <p:nvGraphicFramePr>
          <p:cNvPr id="8" name="Diagram 7">
            <a:extLst>
              <a:ext uri="{FF2B5EF4-FFF2-40B4-BE49-F238E27FC236}">
                <a16:creationId xmlns:a16="http://schemas.microsoft.com/office/drawing/2014/main" id="{AB895DDE-C3B7-44A3-8247-A52E2808D7DD}"/>
              </a:ext>
            </a:extLst>
          </p:cNvPr>
          <p:cNvGraphicFramePr/>
          <p:nvPr>
            <p:extLst>
              <p:ext uri="{D42A27DB-BD31-4B8C-83A1-F6EECF244321}">
                <p14:modId xmlns:p14="http://schemas.microsoft.com/office/powerpoint/2010/main" val="566064370"/>
              </p:ext>
            </p:extLst>
          </p:nvPr>
        </p:nvGraphicFramePr>
        <p:xfrm>
          <a:off x="1279787" y="3721632"/>
          <a:ext cx="8128000" cy="11420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3E70785E-E862-419D-87C6-6CCDB227F374}"/>
              </a:ext>
            </a:extLst>
          </p:cNvPr>
          <p:cNvSpPr txBox="1"/>
          <p:nvPr/>
        </p:nvSpPr>
        <p:spPr>
          <a:xfrm>
            <a:off x="2649313" y="4525127"/>
            <a:ext cx="788565" cy="338554"/>
          </a:xfrm>
          <a:prstGeom prst="rect">
            <a:avLst/>
          </a:prstGeom>
          <a:noFill/>
        </p:spPr>
        <p:txBody>
          <a:bodyPr wrap="square" rtlCol="0">
            <a:spAutoFit/>
          </a:bodyPr>
          <a:lstStyle/>
          <a:p>
            <a:r>
              <a:rPr lang="en-US" sz="800" b="1" dirty="0"/>
              <a:t>Most time spent here</a:t>
            </a:r>
          </a:p>
        </p:txBody>
      </p:sp>
    </p:spTree>
    <p:extLst>
      <p:ext uri="{BB962C8B-B14F-4D97-AF65-F5344CB8AC3E}">
        <p14:creationId xmlns:p14="http://schemas.microsoft.com/office/powerpoint/2010/main" val="2720824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8CB0DF-7D64-4C65-92D0-4037C35032E5}"/>
              </a:ext>
            </a:extLst>
          </p:cNvPr>
          <p:cNvSpPr txBox="1"/>
          <p:nvPr/>
        </p:nvSpPr>
        <p:spPr>
          <a:xfrm>
            <a:off x="3161944" y="461473"/>
            <a:ext cx="2934056" cy="646331"/>
          </a:xfrm>
          <a:prstGeom prst="rect">
            <a:avLst/>
          </a:prstGeom>
          <a:noFill/>
        </p:spPr>
        <p:txBody>
          <a:bodyPr wrap="square" rtlCol="0">
            <a:spAutoFit/>
          </a:bodyPr>
          <a:lstStyle/>
          <a:p>
            <a:pPr algn="ctr"/>
            <a:r>
              <a:rPr lang="en-US" dirty="0">
                <a:solidFill>
                  <a:srgbClr val="0070C0"/>
                </a:solidFill>
              </a:rPr>
              <a:t>MODEL EVALUATION:</a:t>
            </a:r>
          </a:p>
          <a:p>
            <a:endParaRPr lang="en-US" dirty="0">
              <a:solidFill>
                <a:srgbClr val="0070C0"/>
              </a:solidFill>
            </a:endParaRPr>
          </a:p>
        </p:txBody>
      </p:sp>
      <p:sp>
        <p:nvSpPr>
          <p:cNvPr id="2" name="TextBox 1">
            <a:extLst>
              <a:ext uri="{FF2B5EF4-FFF2-40B4-BE49-F238E27FC236}">
                <a16:creationId xmlns:a16="http://schemas.microsoft.com/office/drawing/2014/main" id="{87B37A36-2CBC-4330-9103-A10BA221C0A7}"/>
              </a:ext>
            </a:extLst>
          </p:cNvPr>
          <p:cNvSpPr txBox="1"/>
          <p:nvPr/>
        </p:nvSpPr>
        <p:spPr>
          <a:xfrm>
            <a:off x="176169" y="800027"/>
            <a:ext cx="4555222" cy="307777"/>
          </a:xfrm>
          <a:prstGeom prst="rect">
            <a:avLst/>
          </a:prstGeom>
          <a:noFill/>
        </p:spPr>
        <p:txBody>
          <a:bodyPr wrap="square" rtlCol="0">
            <a:spAutoFit/>
          </a:bodyPr>
          <a:lstStyle/>
          <a:p>
            <a:r>
              <a:rPr lang="en-US" sz="1400" b="1" dirty="0"/>
              <a:t>ML Model</a:t>
            </a:r>
            <a:r>
              <a:rPr lang="en-US" sz="1400" dirty="0"/>
              <a:t>: Linear Regression</a:t>
            </a:r>
          </a:p>
        </p:txBody>
      </p:sp>
      <p:pic>
        <p:nvPicPr>
          <p:cNvPr id="7" name="Picture 6">
            <a:extLst>
              <a:ext uri="{FF2B5EF4-FFF2-40B4-BE49-F238E27FC236}">
                <a16:creationId xmlns:a16="http://schemas.microsoft.com/office/drawing/2014/main" id="{F509CA9C-13A9-4C70-9531-C0CACC2CE97D}"/>
              </a:ext>
            </a:extLst>
          </p:cNvPr>
          <p:cNvPicPr>
            <a:picLocks noChangeAspect="1"/>
          </p:cNvPicPr>
          <p:nvPr/>
        </p:nvPicPr>
        <p:blipFill>
          <a:blip r:embed="rId2"/>
          <a:stretch>
            <a:fillRect/>
          </a:stretch>
        </p:blipFill>
        <p:spPr>
          <a:xfrm>
            <a:off x="0" y="1107804"/>
            <a:ext cx="10352015" cy="5580338"/>
          </a:xfrm>
          <a:prstGeom prst="rect">
            <a:avLst/>
          </a:prstGeom>
        </p:spPr>
      </p:pic>
    </p:spTree>
    <p:extLst>
      <p:ext uri="{BB962C8B-B14F-4D97-AF65-F5344CB8AC3E}">
        <p14:creationId xmlns:p14="http://schemas.microsoft.com/office/powerpoint/2010/main" val="37283668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8CB0DF-7D64-4C65-92D0-4037C35032E5}"/>
              </a:ext>
            </a:extLst>
          </p:cNvPr>
          <p:cNvSpPr txBox="1"/>
          <p:nvPr/>
        </p:nvSpPr>
        <p:spPr>
          <a:xfrm>
            <a:off x="3161944" y="461473"/>
            <a:ext cx="2934056" cy="646331"/>
          </a:xfrm>
          <a:prstGeom prst="rect">
            <a:avLst/>
          </a:prstGeom>
          <a:noFill/>
        </p:spPr>
        <p:txBody>
          <a:bodyPr wrap="square" rtlCol="0">
            <a:spAutoFit/>
          </a:bodyPr>
          <a:lstStyle/>
          <a:p>
            <a:pPr algn="ctr"/>
            <a:r>
              <a:rPr lang="en-US" dirty="0">
                <a:solidFill>
                  <a:srgbClr val="0070C0"/>
                </a:solidFill>
              </a:rPr>
              <a:t>MODEL EVALUATION:</a:t>
            </a:r>
          </a:p>
          <a:p>
            <a:endParaRPr lang="en-US" dirty="0">
              <a:solidFill>
                <a:srgbClr val="0070C0"/>
              </a:solidFill>
            </a:endParaRPr>
          </a:p>
        </p:txBody>
      </p:sp>
      <p:sp>
        <p:nvSpPr>
          <p:cNvPr id="2" name="TextBox 1">
            <a:extLst>
              <a:ext uri="{FF2B5EF4-FFF2-40B4-BE49-F238E27FC236}">
                <a16:creationId xmlns:a16="http://schemas.microsoft.com/office/drawing/2014/main" id="{87B37A36-2CBC-4330-9103-A10BA221C0A7}"/>
              </a:ext>
            </a:extLst>
          </p:cNvPr>
          <p:cNvSpPr txBox="1"/>
          <p:nvPr/>
        </p:nvSpPr>
        <p:spPr>
          <a:xfrm>
            <a:off x="176169" y="800027"/>
            <a:ext cx="4555222" cy="307777"/>
          </a:xfrm>
          <a:prstGeom prst="rect">
            <a:avLst/>
          </a:prstGeom>
          <a:noFill/>
        </p:spPr>
        <p:txBody>
          <a:bodyPr wrap="square" rtlCol="0">
            <a:spAutoFit/>
          </a:bodyPr>
          <a:lstStyle/>
          <a:p>
            <a:r>
              <a:rPr lang="en-US" sz="1400" b="1" dirty="0"/>
              <a:t>ML Model</a:t>
            </a:r>
            <a:r>
              <a:rPr lang="en-US" sz="1400" dirty="0"/>
              <a:t>: Linear Regression</a:t>
            </a:r>
          </a:p>
        </p:txBody>
      </p:sp>
      <p:pic>
        <p:nvPicPr>
          <p:cNvPr id="4" name="Picture 3">
            <a:extLst>
              <a:ext uri="{FF2B5EF4-FFF2-40B4-BE49-F238E27FC236}">
                <a16:creationId xmlns:a16="http://schemas.microsoft.com/office/drawing/2014/main" id="{2862CB61-320B-40EC-AD6E-587EF0460378}"/>
              </a:ext>
            </a:extLst>
          </p:cNvPr>
          <p:cNvPicPr>
            <a:picLocks noChangeAspect="1"/>
          </p:cNvPicPr>
          <p:nvPr/>
        </p:nvPicPr>
        <p:blipFill>
          <a:blip r:embed="rId2"/>
          <a:stretch>
            <a:fillRect/>
          </a:stretch>
        </p:blipFill>
        <p:spPr>
          <a:xfrm>
            <a:off x="0" y="1446358"/>
            <a:ext cx="10150679" cy="5317852"/>
          </a:xfrm>
          <a:prstGeom prst="rect">
            <a:avLst/>
          </a:prstGeom>
        </p:spPr>
      </p:pic>
      <p:sp>
        <p:nvSpPr>
          <p:cNvPr id="5" name="TextBox 4">
            <a:extLst>
              <a:ext uri="{FF2B5EF4-FFF2-40B4-BE49-F238E27FC236}">
                <a16:creationId xmlns:a16="http://schemas.microsoft.com/office/drawing/2014/main" id="{8A903AC0-97F6-4EB3-A8A5-6181E68ACCDC}"/>
              </a:ext>
            </a:extLst>
          </p:cNvPr>
          <p:cNvSpPr txBox="1"/>
          <p:nvPr/>
        </p:nvSpPr>
        <p:spPr>
          <a:xfrm>
            <a:off x="335559" y="1249960"/>
            <a:ext cx="5058562" cy="276999"/>
          </a:xfrm>
          <a:prstGeom prst="rect">
            <a:avLst/>
          </a:prstGeom>
          <a:noFill/>
        </p:spPr>
        <p:txBody>
          <a:bodyPr wrap="square" rtlCol="0">
            <a:spAutoFit/>
          </a:bodyPr>
          <a:lstStyle/>
          <a:p>
            <a:r>
              <a:rPr lang="en-US" sz="1200" dirty="0"/>
              <a:t>Let’s take a look at the residual errors (y-y^) </a:t>
            </a:r>
            <a:r>
              <a:rPr lang="en-US" sz="1200" dirty="0">
                <a:sym typeface="Wingdings" panose="05000000000000000000" pitchFamily="2" charset="2"/>
              </a:rPr>
              <a:t> </a:t>
            </a:r>
            <a:r>
              <a:rPr lang="en-US" sz="1200" dirty="0"/>
              <a:t>Actual - Predicted</a:t>
            </a:r>
          </a:p>
        </p:txBody>
      </p:sp>
    </p:spTree>
    <p:extLst>
      <p:ext uri="{BB962C8B-B14F-4D97-AF65-F5344CB8AC3E}">
        <p14:creationId xmlns:p14="http://schemas.microsoft.com/office/powerpoint/2010/main" val="3107874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8CB0DF-7D64-4C65-92D0-4037C35032E5}"/>
              </a:ext>
            </a:extLst>
          </p:cNvPr>
          <p:cNvSpPr txBox="1"/>
          <p:nvPr/>
        </p:nvSpPr>
        <p:spPr>
          <a:xfrm>
            <a:off x="3161944" y="461473"/>
            <a:ext cx="2934056" cy="646331"/>
          </a:xfrm>
          <a:prstGeom prst="rect">
            <a:avLst/>
          </a:prstGeom>
          <a:noFill/>
        </p:spPr>
        <p:txBody>
          <a:bodyPr wrap="square" rtlCol="0">
            <a:spAutoFit/>
          </a:bodyPr>
          <a:lstStyle/>
          <a:p>
            <a:pPr algn="ctr"/>
            <a:r>
              <a:rPr lang="en-US" dirty="0">
                <a:solidFill>
                  <a:srgbClr val="0070C0"/>
                </a:solidFill>
              </a:rPr>
              <a:t>MODEL EVALUATION:</a:t>
            </a:r>
          </a:p>
          <a:p>
            <a:endParaRPr lang="en-US" dirty="0">
              <a:solidFill>
                <a:srgbClr val="0070C0"/>
              </a:solidFill>
            </a:endParaRPr>
          </a:p>
        </p:txBody>
      </p:sp>
      <p:sp>
        <p:nvSpPr>
          <p:cNvPr id="2" name="TextBox 1">
            <a:extLst>
              <a:ext uri="{FF2B5EF4-FFF2-40B4-BE49-F238E27FC236}">
                <a16:creationId xmlns:a16="http://schemas.microsoft.com/office/drawing/2014/main" id="{87B37A36-2CBC-4330-9103-A10BA221C0A7}"/>
              </a:ext>
            </a:extLst>
          </p:cNvPr>
          <p:cNvSpPr txBox="1"/>
          <p:nvPr/>
        </p:nvSpPr>
        <p:spPr>
          <a:xfrm>
            <a:off x="176169" y="800027"/>
            <a:ext cx="4555222" cy="307777"/>
          </a:xfrm>
          <a:prstGeom prst="rect">
            <a:avLst/>
          </a:prstGeom>
          <a:noFill/>
        </p:spPr>
        <p:txBody>
          <a:bodyPr wrap="square" rtlCol="0">
            <a:spAutoFit/>
          </a:bodyPr>
          <a:lstStyle/>
          <a:p>
            <a:r>
              <a:rPr lang="en-US" sz="1400" b="1" dirty="0"/>
              <a:t>ML Model</a:t>
            </a:r>
            <a:r>
              <a:rPr lang="en-US" sz="1400" dirty="0"/>
              <a:t>: Linear Regression</a:t>
            </a:r>
          </a:p>
        </p:txBody>
      </p:sp>
      <p:pic>
        <p:nvPicPr>
          <p:cNvPr id="6" name="Picture 5">
            <a:extLst>
              <a:ext uri="{FF2B5EF4-FFF2-40B4-BE49-F238E27FC236}">
                <a16:creationId xmlns:a16="http://schemas.microsoft.com/office/drawing/2014/main" id="{6D513B93-60A7-4335-A5C8-4024C536B257}"/>
              </a:ext>
            </a:extLst>
          </p:cNvPr>
          <p:cNvPicPr>
            <a:picLocks noChangeAspect="1"/>
          </p:cNvPicPr>
          <p:nvPr/>
        </p:nvPicPr>
        <p:blipFill>
          <a:blip r:embed="rId2"/>
          <a:stretch>
            <a:fillRect/>
          </a:stretch>
        </p:blipFill>
        <p:spPr>
          <a:xfrm>
            <a:off x="0" y="1151093"/>
            <a:ext cx="9622172" cy="3639021"/>
          </a:xfrm>
          <a:prstGeom prst="rect">
            <a:avLst/>
          </a:prstGeom>
        </p:spPr>
      </p:pic>
      <p:pic>
        <p:nvPicPr>
          <p:cNvPr id="7" name="Picture 6">
            <a:extLst>
              <a:ext uri="{FF2B5EF4-FFF2-40B4-BE49-F238E27FC236}">
                <a16:creationId xmlns:a16="http://schemas.microsoft.com/office/drawing/2014/main" id="{EE57CA4B-F194-49C3-BB7A-FD8433309EAD}"/>
              </a:ext>
            </a:extLst>
          </p:cNvPr>
          <p:cNvPicPr>
            <a:picLocks noChangeAspect="1"/>
          </p:cNvPicPr>
          <p:nvPr/>
        </p:nvPicPr>
        <p:blipFill>
          <a:blip r:embed="rId3"/>
          <a:stretch>
            <a:fillRect/>
          </a:stretch>
        </p:blipFill>
        <p:spPr>
          <a:xfrm>
            <a:off x="0" y="4779978"/>
            <a:ext cx="9680895" cy="2078022"/>
          </a:xfrm>
          <a:prstGeom prst="rect">
            <a:avLst/>
          </a:prstGeom>
        </p:spPr>
      </p:pic>
    </p:spTree>
    <p:extLst>
      <p:ext uri="{BB962C8B-B14F-4D97-AF65-F5344CB8AC3E}">
        <p14:creationId xmlns:p14="http://schemas.microsoft.com/office/powerpoint/2010/main" val="1668138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8CB0DF-7D64-4C65-92D0-4037C35032E5}"/>
              </a:ext>
            </a:extLst>
          </p:cNvPr>
          <p:cNvSpPr txBox="1"/>
          <p:nvPr/>
        </p:nvSpPr>
        <p:spPr>
          <a:xfrm>
            <a:off x="3161944" y="461473"/>
            <a:ext cx="2461189" cy="646331"/>
          </a:xfrm>
          <a:prstGeom prst="rect">
            <a:avLst/>
          </a:prstGeom>
          <a:noFill/>
        </p:spPr>
        <p:txBody>
          <a:bodyPr wrap="square" rtlCol="0">
            <a:spAutoFit/>
          </a:bodyPr>
          <a:lstStyle/>
          <a:p>
            <a:pPr algn="ctr"/>
            <a:r>
              <a:rPr lang="en-US" dirty="0">
                <a:solidFill>
                  <a:srgbClr val="0070C0"/>
                </a:solidFill>
              </a:rPr>
              <a:t>TRAINING DATA:</a:t>
            </a:r>
          </a:p>
          <a:p>
            <a:endParaRPr lang="en-US" dirty="0">
              <a:solidFill>
                <a:srgbClr val="0070C0"/>
              </a:solidFill>
            </a:endParaRPr>
          </a:p>
        </p:txBody>
      </p:sp>
      <p:sp>
        <p:nvSpPr>
          <p:cNvPr id="2" name="TextBox 1">
            <a:extLst>
              <a:ext uri="{FF2B5EF4-FFF2-40B4-BE49-F238E27FC236}">
                <a16:creationId xmlns:a16="http://schemas.microsoft.com/office/drawing/2014/main" id="{87B37A36-2CBC-4330-9103-A10BA221C0A7}"/>
              </a:ext>
            </a:extLst>
          </p:cNvPr>
          <p:cNvSpPr txBox="1"/>
          <p:nvPr/>
        </p:nvSpPr>
        <p:spPr>
          <a:xfrm>
            <a:off x="176169" y="800027"/>
            <a:ext cx="4555222" cy="307777"/>
          </a:xfrm>
          <a:prstGeom prst="rect">
            <a:avLst/>
          </a:prstGeom>
          <a:noFill/>
        </p:spPr>
        <p:txBody>
          <a:bodyPr wrap="square" rtlCol="0">
            <a:spAutoFit/>
          </a:bodyPr>
          <a:lstStyle/>
          <a:p>
            <a:r>
              <a:rPr lang="en-US" sz="1400" b="1" dirty="0"/>
              <a:t>ML Model</a:t>
            </a:r>
            <a:r>
              <a:rPr lang="en-US" sz="1400" dirty="0"/>
              <a:t>: Gradient Boosting Regression</a:t>
            </a:r>
          </a:p>
        </p:txBody>
      </p:sp>
      <p:pic>
        <p:nvPicPr>
          <p:cNvPr id="4" name="Picture 3">
            <a:extLst>
              <a:ext uri="{FF2B5EF4-FFF2-40B4-BE49-F238E27FC236}">
                <a16:creationId xmlns:a16="http://schemas.microsoft.com/office/drawing/2014/main" id="{36E7689E-503B-4440-B09C-47B664F5D6AA}"/>
              </a:ext>
            </a:extLst>
          </p:cNvPr>
          <p:cNvPicPr>
            <a:picLocks noChangeAspect="1"/>
          </p:cNvPicPr>
          <p:nvPr/>
        </p:nvPicPr>
        <p:blipFill>
          <a:blip r:embed="rId2"/>
          <a:stretch>
            <a:fillRect/>
          </a:stretch>
        </p:blipFill>
        <p:spPr>
          <a:xfrm>
            <a:off x="0" y="2013358"/>
            <a:ext cx="10091956" cy="4844642"/>
          </a:xfrm>
          <a:prstGeom prst="rect">
            <a:avLst/>
          </a:prstGeom>
        </p:spPr>
      </p:pic>
      <p:sp>
        <p:nvSpPr>
          <p:cNvPr id="6" name="TextBox 5">
            <a:extLst>
              <a:ext uri="{FF2B5EF4-FFF2-40B4-BE49-F238E27FC236}">
                <a16:creationId xmlns:a16="http://schemas.microsoft.com/office/drawing/2014/main" id="{85A7CA7B-5847-4B63-A04C-6D4AF246DDED}"/>
              </a:ext>
            </a:extLst>
          </p:cNvPr>
          <p:cNvSpPr txBox="1"/>
          <p:nvPr/>
        </p:nvSpPr>
        <p:spPr>
          <a:xfrm>
            <a:off x="176169" y="1214332"/>
            <a:ext cx="8145710" cy="692497"/>
          </a:xfrm>
          <a:prstGeom prst="rect">
            <a:avLst/>
          </a:prstGeom>
          <a:noFill/>
        </p:spPr>
        <p:txBody>
          <a:bodyPr wrap="square" rtlCol="0">
            <a:spAutoFit/>
          </a:bodyPr>
          <a:lstStyle/>
          <a:p>
            <a:r>
              <a:rPr lang="en-US" sz="1000" dirty="0"/>
              <a:t>. The idea of boosting came out of the idea of whether a weak learner can be modified to become better. A weak hypothesis or weak learner is defined as one whose performance is at least slightly better than random chance.</a:t>
            </a:r>
          </a:p>
          <a:p>
            <a:r>
              <a:rPr lang="en-US" sz="1000" dirty="0"/>
              <a:t>The objective is to minimize the loss of the model by adding weak learners using a gradient descent like procedure</a:t>
            </a:r>
          </a:p>
          <a:p>
            <a:endParaRPr lang="en-US" sz="900" dirty="0"/>
          </a:p>
        </p:txBody>
      </p:sp>
      <p:cxnSp>
        <p:nvCxnSpPr>
          <p:cNvPr id="9" name="Straight Connector 8">
            <a:extLst>
              <a:ext uri="{FF2B5EF4-FFF2-40B4-BE49-F238E27FC236}">
                <a16:creationId xmlns:a16="http://schemas.microsoft.com/office/drawing/2014/main" id="{C331D993-6378-46DA-9ABD-B93A53E81FDF}"/>
              </a:ext>
            </a:extLst>
          </p:cNvPr>
          <p:cNvCxnSpPr>
            <a:cxnSpLocks/>
          </p:cNvCxnSpPr>
          <p:nvPr/>
        </p:nvCxnSpPr>
        <p:spPr>
          <a:xfrm flipV="1">
            <a:off x="4513277" y="3613666"/>
            <a:ext cx="0" cy="220103"/>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E549BFF-0536-4C0D-9A5D-92B1A47470FE}"/>
              </a:ext>
            </a:extLst>
          </p:cNvPr>
          <p:cNvSpPr txBox="1"/>
          <p:nvPr/>
        </p:nvSpPr>
        <p:spPr>
          <a:xfrm>
            <a:off x="3649218" y="3338818"/>
            <a:ext cx="1711348" cy="230832"/>
          </a:xfrm>
          <a:prstGeom prst="rect">
            <a:avLst/>
          </a:prstGeom>
          <a:solidFill>
            <a:schemeClr val="accent2">
              <a:lumMod val="40000"/>
              <a:lumOff val="60000"/>
            </a:schemeClr>
          </a:solidFill>
        </p:spPr>
        <p:txBody>
          <a:bodyPr wrap="square" rtlCol="0">
            <a:spAutoFit/>
          </a:bodyPr>
          <a:lstStyle/>
          <a:p>
            <a:r>
              <a:rPr lang="en-US" sz="900" dirty="0"/>
              <a:t># of trees in the ensemble</a:t>
            </a:r>
          </a:p>
        </p:txBody>
      </p:sp>
      <p:sp>
        <p:nvSpPr>
          <p:cNvPr id="11" name="TextBox 10">
            <a:extLst>
              <a:ext uri="{FF2B5EF4-FFF2-40B4-BE49-F238E27FC236}">
                <a16:creationId xmlns:a16="http://schemas.microsoft.com/office/drawing/2014/main" id="{65887AF7-B61D-491F-B19F-E6DB1F104EE5}"/>
              </a:ext>
            </a:extLst>
          </p:cNvPr>
          <p:cNvSpPr txBox="1"/>
          <p:nvPr/>
        </p:nvSpPr>
        <p:spPr>
          <a:xfrm>
            <a:off x="5461232" y="3200318"/>
            <a:ext cx="2004959" cy="369332"/>
          </a:xfrm>
          <a:prstGeom prst="rect">
            <a:avLst/>
          </a:prstGeom>
          <a:solidFill>
            <a:schemeClr val="accent2">
              <a:lumMod val="40000"/>
              <a:lumOff val="60000"/>
            </a:schemeClr>
          </a:solidFill>
        </p:spPr>
        <p:txBody>
          <a:bodyPr wrap="square" rtlCol="0">
            <a:spAutoFit/>
          </a:bodyPr>
          <a:lstStyle/>
          <a:p>
            <a:r>
              <a:rPr lang="en-US" sz="900" dirty="0"/>
              <a:t>maximum depth of the individual regression estimators</a:t>
            </a:r>
          </a:p>
        </p:txBody>
      </p:sp>
      <p:cxnSp>
        <p:nvCxnSpPr>
          <p:cNvPr id="14" name="Straight Connector 13">
            <a:extLst>
              <a:ext uri="{FF2B5EF4-FFF2-40B4-BE49-F238E27FC236}">
                <a16:creationId xmlns:a16="http://schemas.microsoft.com/office/drawing/2014/main" id="{72FA3C5F-047D-45FF-8642-5C118D4D981A}"/>
              </a:ext>
            </a:extLst>
          </p:cNvPr>
          <p:cNvCxnSpPr/>
          <p:nvPr/>
        </p:nvCxnSpPr>
        <p:spPr>
          <a:xfrm flipV="1">
            <a:off x="5847127" y="3613666"/>
            <a:ext cx="0" cy="220103"/>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228AAC3-7FF2-4EE1-8825-847B8005DD49}"/>
              </a:ext>
            </a:extLst>
          </p:cNvPr>
          <p:cNvSpPr txBox="1"/>
          <p:nvPr/>
        </p:nvSpPr>
        <p:spPr>
          <a:xfrm>
            <a:off x="7566857" y="3200318"/>
            <a:ext cx="2004959" cy="369332"/>
          </a:xfrm>
          <a:prstGeom prst="rect">
            <a:avLst/>
          </a:prstGeom>
          <a:solidFill>
            <a:schemeClr val="accent2">
              <a:lumMod val="40000"/>
              <a:lumOff val="60000"/>
            </a:schemeClr>
          </a:solidFill>
        </p:spPr>
        <p:txBody>
          <a:bodyPr wrap="square" rtlCol="0">
            <a:spAutoFit/>
          </a:bodyPr>
          <a:lstStyle/>
          <a:p>
            <a:r>
              <a:rPr lang="en-US" sz="900" dirty="0"/>
              <a:t>minimum number of samples required to split an internal node</a:t>
            </a:r>
          </a:p>
        </p:txBody>
      </p:sp>
      <p:cxnSp>
        <p:nvCxnSpPr>
          <p:cNvPr id="17" name="Straight Connector 16">
            <a:extLst>
              <a:ext uri="{FF2B5EF4-FFF2-40B4-BE49-F238E27FC236}">
                <a16:creationId xmlns:a16="http://schemas.microsoft.com/office/drawing/2014/main" id="{B396DE04-C57E-484E-A420-C162BB4F16CF}"/>
              </a:ext>
            </a:extLst>
          </p:cNvPr>
          <p:cNvCxnSpPr>
            <a:cxnSpLocks/>
          </p:cNvCxnSpPr>
          <p:nvPr/>
        </p:nvCxnSpPr>
        <p:spPr>
          <a:xfrm flipV="1">
            <a:off x="7717872" y="3613666"/>
            <a:ext cx="0" cy="22010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0796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8CB0DF-7D64-4C65-92D0-4037C35032E5}"/>
              </a:ext>
            </a:extLst>
          </p:cNvPr>
          <p:cNvSpPr txBox="1"/>
          <p:nvPr/>
        </p:nvSpPr>
        <p:spPr>
          <a:xfrm>
            <a:off x="3161944" y="461473"/>
            <a:ext cx="2934056" cy="646331"/>
          </a:xfrm>
          <a:prstGeom prst="rect">
            <a:avLst/>
          </a:prstGeom>
          <a:noFill/>
        </p:spPr>
        <p:txBody>
          <a:bodyPr wrap="square" rtlCol="0">
            <a:spAutoFit/>
          </a:bodyPr>
          <a:lstStyle/>
          <a:p>
            <a:pPr algn="ctr"/>
            <a:r>
              <a:rPr lang="en-US" dirty="0">
                <a:solidFill>
                  <a:srgbClr val="0070C0"/>
                </a:solidFill>
              </a:rPr>
              <a:t>MODEL EVALUATION:</a:t>
            </a:r>
          </a:p>
          <a:p>
            <a:endParaRPr lang="en-US" dirty="0">
              <a:solidFill>
                <a:srgbClr val="0070C0"/>
              </a:solidFill>
            </a:endParaRPr>
          </a:p>
        </p:txBody>
      </p:sp>
      <p:sp>
        <p:nvSpPr>
          <p:cNvPr id="2" name="TextBox 1">
            <a:extLst>
              <a:ext uri="{FF2B5EF4-FFF2-40B4-BE49-F238E27FC236}">
                <a16:creationId xmlns:a16="http://schemas.microsoft.com/office/drawing/2014/main" id="{87B37A36-2CBC-4330-9103-A10BA221C0A7}"/>
              </a:ext>
            </a:extLst>
          </p:cNvPr>
          <p:cNvSpPr txBox="1"/>
          <p:nvPr/>
        </p:nvSpPr>
        <p:spPr>
          <a:xfrm>
            <a:off x="176169" y="800027"/>
            <a:ext cx="4555222" cy="307777"/>
          </a:xfrm>
          <a:prstGeom prst="rect">
            <a:avLst/>
          </a:prstGeom>
          <a:noFill/>
        </p:spPr>
        <p:txBody>
          <a:bodyPr wrap="square" rtlCol="0">
            <a:spAutoFit/>
          </a:bodyPr>
          <a:lstStyle/>
          <a:p>
            <a:r>
              <a:rPr lang="en-US" sz="1400" b="1" dirty="0"/>
              <a:t>ML Model</a:t>
            </a:r>
            <a:r>
              <a:rPr lang="en-US" sz="1400" dirty="0"/>
              <a:t>: Gradient Boosting Regression</a:t>
            </a:r>
          </a:p>
        </p:txBody>
      </p:sp>
      <p:pic>
        <p:nvPicPr>
          <p:cNvPr id="4" name="Picture 3">
            <a:extLst>
              <a:ext uri="{FF2B5EF4-FFF2-40B4-BE49-F238E27FC236}">
                <a16:creationId xmlns:a16="http://schemas.microsoft.com/office/drawing/2014/main" id="{80228139-A760-46F3-9BDD-E93A34D095E1}"/>
              </a:ext>
            </a:extLst>
          </p:cNvPr>
          <p:cNvPicPr>
            <a:picLocks noChangeAspect="1"/>
          </p:cNvPicPr>
          <p:nvPr/>
        </p:nvPicPr>
        <p:blipFill>
          <a:blip r:embed="rId2"/>
          <a:stretch>
            <a:fillRect/>
          </a:stretch>
        </p:blipFill>
        <p:spPr>
          <a:xfrm>
            <a:off x="0" y="1107804"/>
            <a:ext cx="10167457" cy="5750196"/>
          </a:xfrm>
          <a:prstGeom prst="rect">
            <a:avLst/>
          </a:prstGeom>
        </p:spPr>
      </p:pic>
      <p:sp>
        <p:nvSpPr>
          <p:cNvPr id="8" name="TextBox 7">
            <a:extLst>
              <a:ext uri="{FF2B5EF4-FFF2-40B4-BE49-F238E27FC236}">
                <a16:creationId xmlns:a16="http://schemas.microsoft.com/office/drawing/2014/main" id="{01920148-1A10-40A5-AB98-0ADF2F29D026}"/>
              </a:ext>
            </a:extLst>
          </p:cNvPr>
          <p:cNvSpPr txBox="1"/>
          <p:nvPr/>
        </p:nvSpPr>
        <p:spPr>
          <a:xfrm>
            <a:off x="3514987" y="1375686"/>
            <a:ext cx="4412610" cy="369332"/>
          </a:xfrm>
          <a:prstGeom prst="rect">
            <a:avLst/>
          </a:prstGeom>
          <a:solidFill>
            <a:schemeClr val="accent2">
              <a:lumMod val="40000"/>
              <a:lumOff val="60000"/>
            </a:schemeClr>
          </a:solidFill>
        </p:spPr>
        <p:txBody>
          <a:bodyPr wrap="square" rtlCol="0">
            <a:spAutoFit/>
          </a:bodyPr>
          <a:lstStyle/>
          <a:p>
            <a:r>
              <a:rPr lang="en-US" sz="900" dirty="0"/>
              <a:t>After fitting the data to our new model, we check the score as an evaluator of the performance of our prediction. In this case our prediction was </a:t>
            </a:r>
            <a:r>
              <a:rPr lang="en-US" sz="900" b="1" dirty="0"/>
              <a:t>82 %</a:t>
            </a:r>
          </a:p>
        </p:txBody>
      </p:sp>
      <p:cxnSp>
        <p:nvCxnSpPr>
          <p:cNvPr id="9" name="Straight Arrow Connector 8">
            <a:extLst>
              <a:ext uri="{FF2B5EF4-FFF2-40B4-BE49-F238E27FC236}">
                <a16:creationId xmlns:a16="http://schemas.microsoft.com/office/drawing/2014/main" id="{A2916650-8D42-420F-8726-1EED039C98AC}"/>
              </a:ext>
            </a:extLst>
          </p:cNvPr>
          <p:cNvCxnSpPr/>
          <p:nvPr/>
        </p:nvCxnSpPr>
        <p:spPr>
          <a:xfrm>
            <a:off x="2608976" y="1560352"/>
            <a:ext cx="7466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89689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8CB0DF-7D64-4C65-92D0-4037C35032E5}"/>
              </a:ext>
            </a:extLst>
          </p:cNvPr>
          <p:cNvSpPr txBox="1"/>
          <p:nvPr/>
        </p:nvSpPr>
        <p:spPr>
          <a:xfrm>
            <a:off x="3161944" y="461473"/>
            <a:ext cx="2934056" cy="646331"/>
          </a:xfrm>
          <a:prstGeom prst="rect">
            <a:avLst/>
          </a:prstGeom>
          <a:noFill/>
        </p:spPr>
        <p:txBody>
          <a:bodyPr wrap="square" rtlCol="0">
            <a:spAutoFit/>
          </a:bodyPr>
          <a:lstStyle/>
          <a:p>
            <a:pPr algn="ctr"/>
            <a:r>
              <a:rPr lang="en-US" dirty="0">
                <a:solidFill>
                  <a:srgbClr val="0070C0"/>
                </a:solidFill>
              </a:rPr>
              <a:t>MODEL EVALUATION:</a:t>
            </a:r>
          </a:p>
          <a:p>
            <a:endParaRPr lang="en-US" dirty="0">
              <a:solidFill>
                <a:srgbClr val="0070C0"/>
              </a:solidFill>
            </a:endParaRPr>
          </a:p>
        </p:txBody>
      </p:sp>
      <p:sp>
        <p:nvSpPr>
          <p:cNvPr id="2" name="TextBox 1">
            <a:extLst>
              <a:ext uri="{FF2B5EF4-FFF2-40B4-BE49-F238E27FC236}">
                <a16:creationId xmlns:a16="http://schemas.microsoft.com/office/drawing/2014/main" id="{87B37A36-2CBC-4330-9103-A10BA221C0A7}"/>
              </a:ext>
            </a:extLst>
          </p:cNvPr>
          <p:cNvSpPr txBox="1"/>
          <p:nvPr/>
        </p:nvSpPr>
        <p:spPr>
          <a:xfrm>
            <a:off x="176169" y="800027"/>
            <a:ext cx="4555222" cy="307777"/>
          </a:xfrm>
          <a:prstGeom prst="rect">
            <a:avLst/>
          </a:prstGeom>
          <a:noFill/>
        </p:spPr>
        <p:txBody>
          <a:bodyPr wrap="square" rtlCol="0">
            <a:spAutoFit/>
          </a:bodyPr>
          <a:lstStyle/>
          <a:p>
            <a:r>
              <a:rPr lang="en-US" sz="1400" b="1" dirty="0"/>
              <a:t>ML Model</a:t>
            </a:r>
            <a:r>
              <a:rPr lang="en-US" sz="1400" dirty="0"/>
              <a:t>: Gradient Boosting Regression</a:t>
            </a:r>
          </a:p>
        </p:txBody>
      </p:sp>
      <p:pic>
        <p:nvPicPr>
          <p:cNvPr id="5" name="Picture 4">
            <a:extLst>
              <a:ext uri="{FF2B5EF4-FFF2-40B4-BE49-F238E27FC236}">
                <a16:creationId xmlns:a16="http://schemas.microsoft.com/office/drawing/2014/main" id="{2E49B17B-DDA6-480D-B3E3-DF9799787A0C}"/>
              </a:ext>
            </a:extLst>
          </p:cNvPr>
          <p:cNvPicPr>
            <a:picLocks noChangeAspect="1"/>
          </p:cNvPicPr>
          <p:nvPr/>
        </p:nvPicPr>
        <p:blipFill>
          <a:blip r:embed="rId2"/>
          <a:stretch>
            <a:fillRect/>
          </a:stretch>
        </p:blipFill>
        <p:spPr>
          <a:xfrm>
            <a:off x="0" y="1107804"/>
            <a:ext cx="10100345" cy="4160482"/>
          </a:xfrm>
          <a:prstGeom prst="rect">
            <a:avLst/>
          </a:prstGeom>
        </p:spPr>
      </p:pic>
      <p:pic>
        <p:nvPicPr>
          <p:cNvPr id="6" name="Picture 5">
            <a:extLst>
              <a:ext uri="{FF2B5EF4-FFF2-40B4-BE49-F238E27FC236}">
                <a16:creationId xmlns:a16="http://schemas.microsoft.com/office/drawing/2014/main" id="{D728C0A3-FF98-4B35-829D-0EA6FE1AC6C5}"/>
              </a:ext>
            </a:extLst>
          </p:cNvPr>
          <p:cNvPicPr>
            <a:picLocks noChangeAspect="1"/>
          </p:cNvPicPr>
          <p:nvPr/>
        </p:nvPicPr>
        <p:blipFill>
          <a:blip r:embed="rId3"/>
          <a:stretch>
            <a:fillRect/>
          </a:stretch>
        </p:blipFill>
        <p:spPr>
          <a:xfrm>
            <a:off x="1" y="5268286"/>
            <a:ext cx="10016454" cy="1436211"/>
          </a:xfrm>
          <a:prstGeom prst="rect">
            <a:avLst/>
          </a:prstGeom>
        </p:spPr>
      </p:pic>
    </p:spTree>
    <p:extLst>
      <p:ext uri="{BB962C8B-B14F-4D97-AF65-F5344CB8AC3E}">
        <p14:creationId xmlns:p14="http://schemas.microsoft.com/office/powerpoint/2010/main" val="10534510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8CB0DF-7D64-4C65-92D0-4037C35032E5}"/>
              </a:ext>
            </a:extLst>
          </p:cNvPr>
          <p:cNvSpPr txBox="1"/>
          <p:nvPr/>
        </p:nvSpPr>
        <p:spPr>
          <a:xfrm>
            <a:off x="3161944" y="461473"/>
            <a:ext cx="2934056" cy="646331"/>
          </a:xfrm>
          <a:prstGeom prst="rect">
            <a:avLst/>
          </a:prstGeom>
          <a:noFill/>
        </p:spPr>
        <p:txBody>
          <a:bodyPr wrap="square" rtlCol="0">
            <a:spAutoFit/>
          </a:bodyPr>
          <a:lstStyle/>
          <a:p>
            <a:pPr algn="ctr"/>
            <a:r>
              <a:rPr lang="en-US" dirty="0">
                <a:solidFill>
                  <a:srgbClr val="0070C0"/>
                </a:solidFill>
              </a:rPr>
              <a:t>MODEL DIFFERENECES:</a:t>
            </a:r>
          </a:p>
          <a:p>
            <a:endParaRPr lang="en-US" dirty="0">
              <a:solidFill>
                <a:srgbClr val="0070C0"/>
              </a:solidFill>
            </a:endParaRPr>
          </a:p>
        </p:txBody>
      </p:sp>
      <p:pic>
        <p:nvPicPr>
          <p:cNvPr id="7" name="Picture 6">
            <a:extLst>
              <a:ext uri="{FF2B5EF4-FFF2-40B4-BE49-F238E27FC236}">
                <a16:creationId xmlns:a16="http://schemas.microsoft.com/office/drawing/2014/main" id="{A723180D-0227-4CF5-8173-1C56E7C45C4C}"/>
              </a:ext>
            </a:extLst>
          </p:cNvPr>
          <p:cNvPicPr>
            <a:picLocks noChangeAspect="1"/>
          </p:cNvPicPr>
          <p:nvPr/>
        </p:nvPicPr>
        <p:blipFill>
          <a:blip r:embed="rId2"/>
          <a:stretch>
            <a:fillRect/>
          </a:stretch>
        </p:blipFill>
        <p:spPr>
          <a:xfrm>
            <a:off x="2067887" y="1087234"/>
            <a:ext cx="7620000" cy="1333500"/>
          </a:xfrm>
          <a:prstGeom prst="rect">
            <a:avLst/>
          </a:prstGeom>
        </p:spPr>
      </p:pic>
      <p:pic>
        <p:nvPicPr>
          <p:cNvPr id="8" name="Picture 7">
            <a:extLst>
              <a:ext uri="{FF2B5EF4-FFF2-40B4-BE49-F238E27FC236}">
                <a16:creationId xmlns:a16="http://schemas.microsoft.com/office/drawing/2014/main" id="{362DECD8-F478-4F89-9C6B-CB330389BAEE}"/>
              </a:ext>
            </a:extLst>
          </p:cNvPr>
          <p:cNvPicPr>
            <a:picLocks noChangeAspect="1"/>
          </p:cNvPicPr>
          <p:nvPr/>
        </p:nvPicPr>
        <p:blipFill>
          <a:blip r:embed="rId3"/>
          <a:stretch>
            <a:fillRect/>
          </a:stretch>
        </p:blipFill>
        <p:spPr>
          <a:xfrm>
            <a:off x="125835" y="3171147"/>
            <a:ext cx="4798502" cy="3124334"/>
          </a:xfrm>
          <a:prstGeom prst="rect">
            <a:avLst/>
          </a:prstGeom>
        </p:spPr>
      </p:pic>
      <p:sp>
        <p:nvSpPr>
          <p:cNvPr id="9" name="Rectangle: Rounded Corners 8">
            <a:extLst>
              <a:ext uri="{FF2B5EF4-FFF2-40B4-BE49-F238E27FC236}">
                <a16:creationId xmlns:a16="http://schemas.microsoft.com/office/drawing/2014/main" id="{E933CF40-ECEB-4D58-A412-6C31DC96D1F8}"/>
              </a:ext>
            </a:extLst>
          </p:cNvPr>
          <p:cNvSpPr/>
          <p:nvPr/>
        </p:nvSpPr>
        <p:spPr>
          <a:xfrm>
            <a:off x="956345" y="2734811"/>
            <a:ext cx="3523376" cy="43633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Linear Regression</a:t>
            </a:r>
          </a:p>
        </p:txBody>
      </p:sp>
      <p:pic>
        <p:nvPicPr>
          <p:cNvPr id="10" name="Picture 9">
            <a:extLst>
              <a:ext uri="{FF2B5EF4-FFF2-40B4-BE49-F238E27FC236}">
                <a16:creationId xmlns:a16="http://schemas.microsoft.com/office/drawing/2014/main" id="{BB1BBBD5-88BC-4A9C-BA1C-93A056EADF3A}"/>
              </a:ext>
            </a:extLst>
          </p:cNvPr>
          <p:cNvPicPr>
            <a:picLocks noChangeAspect="1"/>
          </p:cNvPicPr>
          <p:nvPr/>
        </p:nvPicPr>
        <p:blipFill>
          <a:blip r:embed="rId4"/>
          <a:stretch>
            <a:fillRect/>
          </a:stretch>
        </p:blipFill>
        <p:spPr>
          <a:xfrm>
            <a:off x="5199424" y="3171147"/>
            <a:ext cx="4798502" cy="3124334"/>
          </a:xfrm>
          <a:prstGeom prst="rect">
            <a:avLst/>
          </a:prstGeom>
        </p:spPr>
      </p:pic>
      <p:sp>
        <p:nvSpPr>
          <p:cNvPr id="11" name="Rectangle: Rounded Corners 10">
            <a:extLst>
              <a:ext uri="{FF2B5EF4-FFF2-40B4-BE49-F238E27FC236}">
                <a16:creationId xmlns:a16="http://schemas.microsoft.com/office/drawing/2014/main" id="{9E79234D-21B6-45DB-9D44-53360103F3DF}"/>
              </a:ext>
            </a:extLst>
          </p:cNvPr>
          <p:cNvSpPr/>
          <p:nvPr/>
        </p:nvSpPr>
        <p:spPr>
          <a:xfrm>
            <a:off x="6096000" y="2734811"/>
            <a:ext cx="3523376" cy="43633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Gradient Boosting Regression</a:t>
            </a:r>
          </a:p>
        </p:txBody>
      </p:sp>
    </p:spTree>
    <p:extLst>
      <p:ext uri="{BB962C8B-B14F-4D97-AF65-F5344CB8AC3E}">
        <p14:creationId xmlns:p14="http://schemas.microsoft.com/office/powerpoint/2010/main" val="39596965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83907F4-288A-4DD8-BF15-7B5B8F2F4F41}"/>
              </a:ext>
            </a:extLst>
          </p:cNvPr>
          <p:cNvPicPr>
            <a:picLocks noChangeAspect="1"/>
          </p:cNvPicPr>
          <p:nvPr/>
        </p:nvPicPr>
        <p:blipFill>
          <a:blip r:embed="rId2"/>
          <a:stretch>
            <a:fillRect/>
          </a:stretch>
        </p:blipFill>
        <p:spPr>
          <a:xfrm>
            <a:off x="6358856" y="79024"/>
            <a:ext cx="3775046" cy="3349974"/>
          </a:xfrm>
          <a:prstGeom prst="rect">
            <a:avLst/>
          </a:prstGeom>
          <a:effectLst>
            <a:innerShdw blurRad="114300">
              <a:prstClr val="black"/>
            </a:innerShdw>
          </a:effectLst>
        </p:spPr>
      </p:pic>
      <p:pic>
        <p:nvPicPr>
          <p:cNvPr id="9" name="Picture 8">
            <a:extLst>
              <a:ext uri="{FF2B5EF4-FFF2-40B4-BE49-F238E27FC236}">
                <a16:creationId xmlns:a16="http://schemas.microsoft.com/office/drawing/2014/main" id="{E09D828F-B9AE-403C-8BA4-C16B7027A4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970" y="593855"/>
            <a:ext cx="5721029" cy="2905780"/>
          </a:xfrm>
          <a:prstGeom prst="rect">
            <a:avLst/>
          </a:prstGeom>
        </p:spPr>
      </p:pic>
      <p:pic>
        <p:nvPicPr>
          <p:cNvPr id="11" name="Picture 10">
            <a:extLst>
              <a:ext uri="{FF2B5EF4-FFF2-40B4-BE49-F238E27FC236}">
                <a16:creationId xmlns:a16="http://schemas.microsoft.com/office/drawing/2014/main" id="{10582881-795C-46B9-86F1-15AFC6D746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970" y="3499636"/>
            <a:ext cx="5721029" cy="3127667"/>
          </a:xfrm>
          <a:prstGeom prst="rect">
            <a:avLst/>
          </a:prstGeom>
        </p:spPr>
      </p:pic>
      <p:pic>
        <p:nvPicPr>
          <p:cNvPr id="12" name="Picture 11">
            <a:extLst>
              <a:ext uri="{FF2B5EF4-FFF2-40B4-BE49-F238E27FC236}">
                <a16:creationId xmlns:a16="http://schemas.microsoft.com/office/drawing/2014/main" id="{DDD6FF74-EF71-40C3-9C4E-CC3C8CB88745}"/>
              </a:ext>
            </a:extLst>
          </p:cNvPr>
          <p:cNvPicPr>
            <a:picLocks noChangeAspect="1"/>
          </p:cNvPicPr>
          <p:nvPr/>
        </p:nvPicPr>
        <p:blipFill>
          <a:blip r:embed="rId5"/>
          <a:stretch>
            <a:fillRect/>
          </a:stretch>
        </p:blipFill>
        <p:spPr>
          <a:xfrm>
            <a:off x="6358855" y="3499635"/>
            <a:ext cx="3775046" cy="3186391"/>
          </a:xfrm>
          <a:prstGeom prst="rect">
            <a:avLst/>
          </a:prstGeom>
          <a:effectLst>
            <a:innerShdw blurRad="114300">
              <a:prstClr val="black"/>
            </a:innerShdw>
          </a:effectLst>
        </p:spPr>
      </p:pic>
      <p:sp>
        <p:nvSpPr>
          <p:cNvPr id="16" name="TextBox 15">
            <a:extLst>
              <a:ext uri="{FF2B5EF4-FFF2-40B4-BE49-F238E27FC236}">
                <a16:creationId xmlns:a16="http://schemas.microsoft.com/office/drawing/2014/main" id="{A4984B7B-C3D7-4C71-A370-9DEF41BCC840}"/>
              </a:ext>
            </a:extLst>
          </p:cNvPr>
          <p:cNvSpPr txBox="1"/>
          <p:nvPr/>
        </p:nvSpPr>
        <p:spPr>
          <a:xfrm>
            <a:off x="374970" y="79023"/>
            <a:ext cx="5721029" cy="523220"/>
          </a:xfrm>
          <a:prstGeom prst="rect">
            <a:avLst/>
          </a:prstGeom>
          <a:noFill/>
          <a:ln w="9525">
            <a:solidFill>
              <a:schemeClr val="tx1"/>
            </a:solidFill>
          </a:ln>
        </p:spPr>
        <p:txBody>
          <a:bodyPr wrap="square" rtlCol="0">
            <a:spAutoFit/>
          </a:bodyPr>
          <a:lstStyle/>
          <a:p>
            <a:r>
              <a:rPr lang="en-US" sz="1400" dirty="0">
                <a:solidFill>
                  <a:srgbClr val="0070C0"/>
                </a:solidFill>
              </a:rPr>
              <a:t>Some house randomly selected from Zillow to evaluate my last model’s predictions</a:t>
            </a:r>
          </a:p>
        </p:txBody>
      </p:sp>
      <p:cxnSp>
        <p:nvCxnSpPr>
          <p:cNvPr id="18" name="Straight Connector 17">
            <a:extLst>
              <a:ext uri="{FF2B5EF4-FFF2-40B4-BE49-F238E27FC236}">
                <a16:creationId xmlns:a16="http://schemas.microsoft.com/office/drawing/2014/main" id="{A860F0CA-3B74-4B1A-B226-FB53BBB5F287}"/>
              </a:ext>
            </a:extLst>
          </p:cNvPr>
          <p:cNvCxnSpPr>
            <a:cxnSpLocks/>
          </p:cNvCxnSpPr>
          <p:nvPr/>
        </p:nvCxnSpPr>
        <p:spPr>
          <a:xfrm>
            <a:off x="2499919" y="3196206"/>
            <a:ext cx="373310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EEE8B1-9BAD-4273-8EBD-034D370135C6}"/>
              </a:ext>
            </a:extLst>
          </p:cNvPr>
          <p:cNvCxnSpPr/>
          <p:nvPr/>
        </p:nvCxnSpPr>
        <p:spPr>
          <a:xfrm>
            <a:off x="6224631" y="2374085"/>
            <a:ext cx="0" cy="82212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F98EF19-8C02-4077-9755-8842FD8CF62C}"/>
              </a:ext>
            </a:extLst>
          </p:cNvPr>
          <p:cNvCxnSpPr/>
          <p:nvPr/>
        </p:nvCxnSpPr>
        <p:spPr>
          <a:xfrm>
            <a:off x="6216243" y="2374085"/>
            <a:ext cx="2796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B4594F5-E9C6-4763-9C77-5CFFFE2A66E7}"/>
              </a:ext>
            </a:extLst>
          </p:cNvPr>
          <p:cNvCxnSpPr>
            <a:cxnSpLocks/>
          </p:cNvCxnSpPr>
          <p:nvPr/>
        </p:nvCxnSpPr>
        <p:spPr>
          <a:xfrm>
            <a:off x="2499919" y="6326698"/>
            <a:ext cx="373310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81EE885-BAC2-4831-9B24-0887AEE07B9C}"/>
              </a:ext>
            </a:extLst>
          </p:cNvPr>
          <p:cNvCxnSpPr>
            <a:cxnSpLocks/>
          </p:cNvCxnSpPr>
          <p:nvPr/>
        </p:nvCxnSpPr>
        <p:spPr>
          <a:xfrm>
            <a:off x="6233020" y="5603846"/>
            <a:ext cx="0" cy="72285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35D2723-D80F-4E2B-81B7-85C967F6378C}"/>
              </a:ext>
            </a:extLst>
          </p:cNvPr>
          <p:cNvCxnSpPr/>
          <p:nvPr/>
        </p:nvCxnSpPr>
        <p:spPr>
          <a:xfrm>
            <a:off x="6233020" y="5595458"/>
            <a:ext cx="2796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76314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45A61B-FB2F-46E6-BE1E-2EB8973A2810}"/>
              </a:ext>
            </a:extLst>
          </p:cNvPr>
          <p:cNvSpPr txBox="1"/>
          <p:nvPr/>
        </p:nvSpPr>
        <p:spPr>
          <a:xfrm>
            <a:off x="2306972" y="2894202"/>
            <a:ext cx="4219663" cy="769441"/>
          </a:xfrm>
          <a:prstGeom prst="rect">
            <a:avLst/>
          </a:prstGeom>
          <a:noFill/>
        </p:spPr>
        <p:txBody>
          <a:bodyPr wrap="square" rtlCol="0">
            <a:spAutoFit/>
          </a:bodyPr>
          <a:lstStyle/>
          <a:p>
            <a:r>
              <a:rPr lang="en-US" sz="4400" dirty="0">
                <a:solidFill>
                  <a:srgbClr val="0070C0"/>
                </a:solidFill>
              </a:rPr>
              <a:t>QUESTIONS !</a:t>
            </a:r>
          </a:p>
        </p:txBody>
      </p:sp>
      <p:sp>
        <p:nvSpPr>
          <p:cNvPr id="3" name="TextBox 2">
            <a:extLst>
              <a:ext uri="{FF2B5EF4-FFF2-40B4-BE49-F238E27FC236}">
                <a16:creationId xmlns:a16="http://schemas.microsoft.com/office/drawing/2014/main" id="{DCD46250-B43D-475F-A0F6-A40A7D8CE60C}"/>
              </a:ext>
            </a:extLst>
          </p:cNvPr>
          <p:cNvSpPr txBox="1"/>
          <p:nvPr/>
        </p:nvSpPr>
        <p:spPr>
          <a:xfrm>
            <a:off x="1728132" y="469783"/>
            <a:ext cx="3187817" cy="461665"/>
          </a:xfrm>
          <a:prstGeom prst="rect">
            <a:avLst/>
          </a:prstGeom>
          <a:noFill/>
        </p:spPr>
        <p:txBody>
          <a:bodyPr wrap="square" rtlCol="0">
            <a:spAutoFit/>
          </a:bodyPr>
          <a:lstStyle/>
          <a:p>
            <a:r>
              <a:rPr lang="en-US" sz="2400" dirty="0">
                <a:solidFill>
                  <a:srgbClr val="0070C0"/>
                </a:solidFill>
              </a:rPr>
              <a:t>Next Steps:</a:t>
            </a:r>
          </a:p>
        </p:txBody>
      </p:sp>
      <p:sp>
        <p:nvSpPr>
          <p:cNvPr id="4" name="TextBox 3">
            <a:extLst>
              <a:ext uri="{FF2B5EF4-FFF2-40B4-BE49-F238E27FC236}">
                <a16:creationId xmlns:a16="http://schemas.microsoft.com/office/drawing/2014/main" id="{7F38CEB7-824D-43D8-A6BB-BE6D32206BE1}"/>
              </a:ext>
            </a:extLst>
          </p:cNvPr>
          <p:cNvSpPr txBox="1"/>
          <p:nvPr/>
        </p:nvSpPr>
        <p:spPr>
          <a:xfrm>
            <a:off x="637562" y="1272780"/>
            <a:ext cx="10284903" cy="923330"/>
          </a:xfrm>
          <a:prstGeom prst="rect">
            <a:avLst/>
          </a:prstGeom>
          <a:noFill/>
        </p:spPr>
        <p:txBody>
          <a:bodyPr wrap="square" rtlCol="0">
            <a:spAutoFit/>
          </a:bodyPr>
          <a:lstStyle/>
          <a:p>
            <a:pPr marL="285750" indent="-285750">
              <a:buFont typeface="Arial" panose="020B0604020202020204" pitchFamily="34" charset="0"/>
              <a:buChar char="•"/>
            </a:pPr>
            <a:r>
              <a:rPr lang="en-US" dirty="0"/>
              <a:t>Enrich my data set with more information (#bathrooms, area sq. feet, #garages) </a:t>
            </a:r>
          </a:p>
          <a:p>
            <a:pPr marL="285750" indent="-285750">
              <a:buFont typeface="Arial" panose="020B0604020202020204" pitchFamily="34" charset="0"/>
              <a:buChar char="•"/>
            </a:pPr>
            <a:r>
              <a:rPr lang="en-US" dirty="0"/>
              <a:t>Test again my previous models or try others in an effort to improve predictions </a:t>
            </a:r>
          </a:p>
          <a:p>
            <a:pPr marL="285750" indent="-285750">
              <a:buFont typeface="Arial" panose="020B0604020202020204" pitchFamily="34" charset="0"/>
              <a:buChar char="•"/>
            </a:pPr>
            <a:r>
              <a:rPr lang="en-US" dirty="0"/>
              <a:t>Finally create a visualization solution to deploy my model &gt; </a:t>
            </a:r>
            <a:r>
              <a:rPr lang="en-US" b="1" dirty="0"/>
              <a:t>Tableau</a:t>
            </a:r>
            <a:r>
              <a:rPr lang="en-US" dirty="0"/>
              <a:t> (</a:t>
            </a:r>
            <a:r>
              <a:rPr lang="en-US" dirty="0">
                <a:solidFill>
                  <a:srgbClr val="C00000"/>
                </a:solidFill>
              </a:rPr>
              <a:t>tabpy</a:t>
            </a:r>
            <a:r>
              <a:rPr lang="en-US" dirty="0"/>
              <a:t>-server)</a:t>
            </a:r>
          </a:p>
        </p:txBody>
      </p:sp>
    </p:spTree>
    <p:extLst>
      <p:ext uri="{BB962C8B-B14F-4D97-AF65-F5344CB8AC3E}">
        <p14:creationId xmlns:p14="http://schemas.microsoft.com/office/powerpoint/2010/main" val="871131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8CB0DF-7D64-4C65-92D0-4037C35032E5}"/>
              </a:ext>
            </a:extLst>
          </p:cNvPr>
          <p:cNvSpPr txBox="1"/>
          <p:nvPr/>
        </p:nvSpPr>
        <p:spPr>
          <a:xfrm>
            <a:off x="3161944" y="461473"/>
            <a:ext cx="2461189" cy="646331"/>
          </a:xfrm>
          <a:prstGeom prst="rect">
            <a:avLst/>
          </a:prstGeom>
          <a:noFill/>
        </p:spPr>
        <p:txBody>
          <a:bodyPr wrap="square" rtlCol="0">
            <a:spAutoFit/>
          </a:bodyPr>
          <a:lstStyle/>
          <a:p>
            <a:pPr algn="ctr"/>
            <a:r>
              <a:rPr lang="en-US" dirty="0">
                <a:solidFill>
                  <a:srgbClr val="0070C0"/>
                </a:solidFill>
              </a:rPr>
              <a:t>DATA ACQUISITION:</a:t>
            </a:r>
          </a:p>
          <a:p>
            <a:endParaRPr lang="en-US" dirty="0">
              <a:solidFill>
                <a:srgbClr val="0070C0"/>
              </a:solidFill>
            </a:endParaRPr>
          </a:p>
        </p:txBody>
      </p:sp>
      <p:sp>
        <p:nvSpPr>
          <p:cNvPr id="2" name="TextBox 1">
            <a:extLst>
              <a:ext uri="{FF2B5EF4-FFF2-40B4-BE49-F238E27FC236}">
                <a16:creationId xmlns:a16="http://schemas.microsoft.com/office/drawing/2014/main" id="{87B37A36-2CBC-4330-9103-A10BA221C0A7}"/>
              </a:ext>
            </a:extLst>
          </p:cNvPr>
          <p:cNvSpPr txBox="1"/>
          <p:nvPr/>
        </p:nvSpPr>
        <p:spPr>
          <a:xfrm>
            <a:off x="176169" y="819673"/>
            <a:ext cx="1996580" cy="307777"/>
          </a:xfrm>
          <a:prstGeom prst="rect">
            <a:avLst/>
          </a:prstGeom>
          <a:noFill/>
        </p:spPr>
        <p:txBody>
          <a:bodyPr wrap="square" rtlCol="0">
            <a:spAutoFit/>
          </a:bodyPr>
          <a:lstStyle/>
          <a:p>
            <a:r>
              <a:rPr lang="en-US" sz="1400" b="1" dirty="0"/>
              <a:t>Zillow Dataset</a:t>
            </a:r>
            <a:r>
              <a:rPr lang="en-US" sz="1400" dirty="0"/>
              <a:t>:</a:t>
            </a:r>
          </a:p>
        </p:txBody>
      </p:sp>
      <p:pic>
        <p:nvPicPr>
          <p:cNvPr id="6" name="Picture 5">
            <a:extLst>
              <a:ext uri="{FF2B5EF4-FFF2-40B4-BE49-F238E27FC236}">
                <a16:creationId xmlns:a16="http://schemas.microsoft.com/office/drawing/2014/main" id="{6319C805-EA8E-42E3-B81D-87536CCDAD51}"/>
              </a:ext>
            </a:extLst>
          </p:cNvPr>
          <p:cNvPicPr>
            <a:picLocks noChangeAspect="1"/>
          </p:cNvPicPr>
          <p:nvPr/>
        </p:nvPicPr>
        <p:blipFill>
          <a:blip r:embed="rId2"/>
          <a:stretch>
            <a:fillRect/>
          </a:stretch>
        </p:blipFill>
        <p:spPr>
          <a:xfrm>
            <a:off x="93677" y="2315361"/>
            <a:ext cx="11400638" cy="1497635"/>
          </a:xfrm>
          <a:prstGeom prst="rect">
            <a:avLst/>
          </a:prstGeom>
        </p:spPr>
      </p:pic>
      <p:sp>
        <p:nvSpPr>
          <p:cNvPr id="7" name="TextBox 6">
            <a:extLst>
              <a:ext uri="{FF2B5EF4-FFF2-40B4-BE49-F238E27FC236}">
                <a16:creationId xmlns:a16="http://schemas.microsoft.com/office/drawing/2014/main" id="{98F85A2B-C949-43B0-89CF-E72D1C81636D}"/>
              </a:ext>
            </a:extLst>
          </p:cNvPr>
          <p:cNvSpPr txBox="1"/>
          <p:nvPr/>
        </p:nvSpPr>
        <p:spPr>
          <a:xfrm>
            <a:off x="173373" y="1378884"/>
            <a:ext cx="11400638" cy="1384995"/>
          </a:xfrm>
          <a:prstGeom prst="rect">
            <a:avLst/>
          </a:prstGeom>
          <a:noFill/>
        </p:spPr>
        <p:txBody>
          <a:bodyPr wrap="square" rtlCol="0">
            <a:spAutoFit/>
          </a:bodyPr>
          <a:lstStyle/>
          <a:p>
            <a:pPr marL="171450" indent="-171450">
              <a:buFont typeface="Wingdings" panose="05000000000000000000" pitchFamily="2" charset="2"/>
              <a:buChar char="ü"/>
            </a:pPr>
            <a:r>
              <a:rPr lang="en-US" sz="1200" dirty="0"/>
              <a:t>A total of 5 csv files were downloaded </a:t>
            </a:r>
            <a:r>
              <a:rPr lang="en-US" sz="1200" i="1" dirty="0"/>
              <a:t>: </a:t>
            </a:r>
            <a:r>
              <a:rPr lang="en-US" sz="1200" i="1" dirty="0">
                <a:solidFill>
                  <a:schemeClr val="accent1">
                    <a:lumMod val="75000"/>
                  </a:schemeClr>
                </a:solidFill>
              </a:rPr>
              <a:t>Zip_zhvi_1bedroocsvm.csv</a:t>
            </a:r>
            <a:r>
              <a:rPr lang="en-US" sz="1200" i="1" dirty="0"/>
              <a:t>, </a:t>
            </a:r>
            <a:r>
              <a:rPr lang="en-US" sz="1200" i="1" dirty="0">
                <a:solidFill>
                  <a:schemeClr val="accent1">
                    <a:lumMod val="75000"/>
                  </a:schemeClr>
                </a:solidFill>
              </a:rPr>
              <a:t>Zip_zhvi_2bedroom.csv</a:t>
            </a:r>
            <a:r>
              <a:rPr lang="en-US" sz="1200" i="1" dirty="0"/>
              <a:t>, </a:t>
            </a:r>
            <a:r>
              <a:rPr lang="en-US" sz="1200" i="1" dirty="0">
                <a:solidFill>
                  <a:schemeClr val="accent1">
                    <a:lumMod val="75000"/>
                  </a:schemeClr>
                </a:solidFill>
              </a:rPr>
              <a:t>Zip_zhvi_3bedroom.csv</a:t>
            </a:r>
            <a:r>
              <a:rPr lang="en-US" sz="1200" i="1" dirty="0"/>
              <a:t>, </a:t>
            </a:r>
            <a:r>
              <a:rPr lang="en-US" sz="1200" i="1" dirty="0">
                <a:solidFill>
                  <a:schemeClr val="accent1">
                    <a:lumMod val="75000"/>
                  </a:schemeClr>
                </a:solidFill>
              </a:rPr>
              <a:t>Zip_zhvi_4bedroom.csv</a:t>
            </a:r>
            <a:r>
              <a:rPr lang="en-US" sz="1200" i="1" dirty="0"/>
              <a:t>, 								        </a:t>
            </a:r>
            <a:r>
              <a:rPr lang="en-US" sz="1200" i="1" dirty="0">
                <a:solidFill>
                  <a:schemeClr val="accent1">
                    <a:lumMod val="75000"/>
                  </a:schemeClr>
                </a:solidFill>
              </a:rPr>
              <a:t>Zip_zhvi_5bedroomOrMore</a:t>
            </a:r>
            <a:r>
              <a:rPr lang="en-US" sz="1200" i="1" dirty="0"/>
              <a:t>.</a:t>
            </a:r>
          </a:p>
          <a:p>
            <a:pPr marL="171450" indent="-171450">
              <a:buFont typeface="Wingdings" panose="05000000000000000000" pitchFamily="2" charset="2"/>
              <a:buChar char="ü"/>
            </a:pPr>
            <a:r>
              <a:rPr lang="en-US" sz="1200" u="sng" dirty="0"/>
              <a:t>Globe</a:t>
            </a:r>
            <a:r>
              <a:rPr lang="en-US" sz="1200" dirty="0"/>
              <a:t> module was used to retrieve all the csv files </a:t>
            </a:r>
          </a:p>
          <a:p>
            <a:pPr marL="171450" indent="-171450">
              <a:buFont typeface="Wingdings" panose="05000000000000000000" pitchFamily="2" charset="2"/>
              <a:buChar char="ü"/>
            </a:pPr>
            <a:r>
              <a:rPr lang="en-US" sz="1200" u="sng" dirty="0"/>
              <a:t>Pandas concat </a:t>
            </a:r>
            <a:r>
              <a:rPr lang="en-US" sz="1200" dirty="0"/>
              <a:t>function was used to concatenate / merge all the csv files</a:t>
            </a:r>
          </a:p>
          <a:p>
            <a:endParaRPr lang="en-US" sz="1200" dirty="0"/>
          </a:p>
          <a:p>
            <a:pPr marL="171450" indent="-171450">
              <a:buFont typeface="Wingdings" panose="05000000000000000000" pitchFamily="2" charset="2"/>
              <a:buChar char="ü"/>
            </a:pPr>
            <a:endParaRPr lang="en-US" sz="1200" dirty="0"/>
          </a:p>
          <a:p>
            <a:pPr marL="171450" indent="-171450">
              <a:buFont typeface="Wingdings" panose="05000000000000000000" pitchFamily="2" charset="2"/>
              <a:buChar char="ü"/>
            </a:pPr>
            <a:endParaRPr lang="en-US" sz="1200" dirty="0"/>
          </a:p>
        </p:txBody>
      </p:sp>
      <p:pic>
        <p:nvPicPr>
          <p:cNvPr id="8" name="Picture 7">
            <a:extLst>
              <a:ext uri="{FF2B5EF4-FFF2-40B4-BE49-F238E27FC236}">
                <a16:creationId xmlns:a16="http://schemas.microsoft.com/office/drawing/2014/main" id="{4D2A012E-C4E6-48F6-8A7F-255FEC925DB8}"/>
              </a:ext>
            </a:extLst>
          </p:cNvPr>
          <p:cNvPicPr>
            <a:picLocks noChangeAspect="1"/>
          </p:cNvPicPr>
          <p:nvPr/>
        </p:nvPicPr>
        <p:blipFill>
          <a:blip r:embed="rId3"/>
          <a:stretch>
            <a:fillRect/>
          </a:stretch>
        </p:blipFill>
        <p:spPr>
          <a:xfrm>
            <a:off x="93677" y="3812996"/>
            <a:ext cx="10091956" cy="2940142"/>
          </a:xfrm>
          <a:prstGeom prst="rect">
            <a:avLst/>
          </a:prstGeom>
        </p:spPr>
      </p:pic>
    </p:spTree>
    <p:extLst>
      <p:ext uri="{BB962C8B-B14F-4D97-AF65-F5344CB8AC3E}">
        <p14:creationId xmlns:p14="http://schemas.microsoft.com/office/powerpoint/2010/main" val="1945851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8CB0DF-7D64-4C65-92D0-4037C35032E5}"/>
              </a:ext>
            </a:extLst>
          </p:cNvPr>
          <p:cNvSpPr txBox="1"/>
          <p:nvPr/>
        </p:nvSpPr>
        <p:spPr>
          <a:xfrm>
            <a:off x="3161944" y="461473"/>
            <a:ext cx="2461189" cy="646331"/>
          </a:xfrm>
          <a:prstGeom prst="rect">
            <a:avLst/>
          </a:prstGeom>
          <a:noFill/>
        </p:spPr>
        <p:txBody>
          <a:bodyPr wrap="square" rtlCol="0">
            <a:spAutoFit/>
          </a:bodyPr>
          <a:lstStyle/>
          <a:p>
            <a:pPr algn="ctr"/>
            <a:r>
              <a:rPr lang="en-US" dirty="0">
                <a:solidFill>
                  <a:srgbClr val="0070C0"/>
                </a:solidFill>
              </a:rPr>
              <a:t>DATA ACQUISITION:</a:t>
            </a:r>
          </a:p>
          <a:p>
            <a:endParaRPr lang="en-US" dirty="0">
              <a:solidFill>
                <a:srgbClr val="0070C0"/>
              </a:solidFill>
            </a:endParaRPr>
          </a:p>
        </p:txBody>
      </p:sp>
      <p:sp>
        <p:nvSpPr>
          <p:cNvPr id="2" name="TextBox 1">
            <a:extLst>
              <a:ext uri="{FF2B5EF4-FFF2-40B4-BE49-F238E27FC236}">
                <a16:creationId xmlns:a16="http://schemas.microsoft.com/office/drawing/2014/main" id="{87B37A36-2CBC-4330-9103-A10BA221C0A7}"/>
              </a:ext>
            </a:extLst>
          </p:cNvPr>
          <p:cNvSpPr txBox="1"/>
          <p:nvPr/>
        </p:nvSpPr>
        <p:spPr>
          <a:xfrm>
            <a:off x="176169" y="819673"/>
            <a:ext cx="1996580" cy="307777"/>
          </a:xfrm>
          <a:prstGeom prst="rect">
            <a:avLst/>
          </a:prstGeom>
          <a:noFill/>
        </p:spPr>
        <p:txBody>
          <a:bodyPr wrap="square" rtlCol="0">
            <a:spAutoFit/>
          </a:bodyPr>
          <a:lstStyle/>
          <a:p>
            <a:r>
              <a:rPr lang="en-US" sz="1400" b="1" dirty="0"/>
              <a:t>ZIP atlas Dataset</a:t>
            </a:r>
            <a:r>
              <a:rPr lang="en-US" sz="1400" dirty="0"/>
              <a:t>:</a:t>
            </a:r>
          </a:p>
        </p:txBody>
      </p:sp>
      <p:sp>
        <p:nvSpPr>
          <p:cNvPr id="7" name="TextBox 6">
            <a:extLst>
              <a:ext uri="{FF2B5EF4-FFF2-40B4-BE49-F238E27FC236}">
                <a16:creationId xmlns:a16="http://schemas.microsoft.com/office/drawing/2014/main" id="{98F85A2B-C949-43B0-89CF-E72D1C81636D}"/>
              </a:ext>
            </a:extLst>
          </p:cNvPr>
          <p:cNvSpPr txBox="1"/>
          <p:nvPr/>
        </p:nvSpPr>
        <p:spPr>
          <a:xfrm>
            <a:off x="109057" y="1183356"/>
            <a:ext cx="11400638" cy="830997"/>
          </a:xfrm>
          <a:prstGeom prst="rect">
            <a:avLst/>
          </a:prstGeom>
          <a:noFill/>
        </p:spPr>
        <p:txBody>
          <a:bodyPr wrap="square" rtlCol="0">
            <a:spAutoFit/>
          </a:bodyPr>
          <a:lstStyle/>
          <a:p>
            <a:pPr marL="171450" indent="-171450">
              <a:buFont typeface="Wingdings" panose="05000000000000000000" pitchFamily="2" charset="2"/>
              <a:buChar char="ü"/>
            </a:pPr>
            <a:r>
              <a:rPr lang="en-US" sz="1200" dirty="0"/>
              <a:t>I created a For loop to </a:t>
            </a:r>
            <a:r>
              <a:rPr lang="en-US" sz="1200" u="sng" dirty="0"/>
              <a:t>iterate</a:t>
            </a:r>
            <a:r>
              <a:rPr lang="en-US" sz="1200" dirty="0"/>
              <a:t> dynamically through all the ZIP atlas URL pages, </a:t>
            </a:r>
            <a:r>
              <a:rPr lang="en-US" sz="1200" u="sng" dirty="0"/>
              <a:t>read</a:t>
            </a:r>
            <a:r>
              <a:rPr lang="en-US" sz="1200" dirty="0"/>
              <a:t> each table, and </a:t>
            </a:r>
            <a:r>
              <a:rPr lang="en-US" sz="1200" u="sng" dirty="0"/>
              <a:t>append</a:t>
            </a:r>
            <a:r>
              <a:rPr lang="en-US" sz="1200" dirty="0"/>
              <a:t> all of them to a </a:t>
            </a:r>
            <a:r>
              <a:rPr lang="en-US" sz="1200" u="sng" dirty="0"/>
              <a:t>list</a:t>
            </a:r>
          </a:p>
          <a:p>
            <a:pPr marL="171450" indent="-171450">
              <a:buFont typeface="Wingdings" panose="05000000000000000000" pitchFamily="2" charset="2"/>
              <a:buChar char="ü"/>
            </a:pPr>
            <a:r>
              <a:rPr lang="en-US" sz="1200" dirty="0"/>
              <a:t> </a:t>
            </a:r>
            <a:r>
              <a:rPr lang="en-US" sz="1200" u="sng" dirty="0"/>
              <a:t>Pandas concat </a:t>
            </a:r>
            <a:r>
              <a:rPr lang="en-US" sz="1200" dirty="0"/>
              <a:t>function was used to concatenate all the tables included in the list</a:t>
            </a:r>
          </a:p>
          <a:p>
            <a:pPr marL="171450" indent="-171450">
              <a:buFont typeface="Wingdings" panose="05000000000000000000" pitchFamily="2" charset="2"/>
              <a:buChar char="ü"/>
            </a:pPr>
            <a:endParaRPr lang="en-US" sz="1200" dirty="0"/>
          </a:p>
          <a:p>
            <a:pPr marL="171450" indent="-171450">
              <a:buFont typeface="Wingdings" panose="05000000000000000000" pitchFamily="2" charset="2"/>
              <a:buChar char="ü"/>
            </a:pPr>
            <a:endParaRPr lang="en-US" sz="1200" dirty="0"/>
          </a:p>
        </p:txBody>
      </p:sp>
      <p:pic>
        <p:nvPicPr>
          <p:cNvPr id="9" name="Picture 8">
            <a:extLst>
              <a:ext uri="{FF2B5EF4-FFF2-40B4-BE49-F238E27FC236}">
                <a16:creationId xmlns:a16="http://schemas.microsoft.com/office/drawing/2014/main" id="{AE7794B1-05E5-4E52-B023-6E2B801FA3A2}"/>
              </a:ext>
            </a:extLst>
          </p:cNvPr>
          <p:cNvPicPr>
            <a:picLocks noChangeAspect="1"/>
          </p:cNvPicPr>
          <p:nvPr/>
        </p:nvPicPr>
        <p:blipFill>
          <a:blip r:embed="rId2"/>
          <a:stretch>
            <a:fillRect/>
          </a:stretch>
        </p:blipFill>
        <p:spPr>
          <a:xfrm>
            <a:off x="0" y="4129759"/>
            <a:ext cx="6511544" cy="2659311"/>
          </a:xfrm>
          <a:prstGeom prst="rect">
            <a:avLst/>
          </a:prstGeom>
        </p:spPr>
      </p:pic>
      <p:pic>
        <p:nvPicPr>
          <p:cNvPr id="10" name="Picture 9">
            <a:extLst>
              <a:ext uri="{FF2B5EF4-FFF2-40B4-BE49-F238E27FC236}">
                <a16:creationId xmlns:a16="http://schemas.microsoft.com/office/drawing/2014/main" id="{0A527AE8-C382-4835-B9F2-54ABA45C2C97}"/>
              </a:ext>
            </a:extLst>
          </p:cNvPr>
          <p:cNvPicPr>
            <a:picLocks noChangeAspect="1"/>
          </p:cNvPicPr>
          <p:nvPr/>
        </p:nvPicPr>
        <p:blipFill>
          <a:blip r:embed="rId3"/>
          <a:stretch>
            <a:fillRect/>
          </a:stretch>
        </p:blipFill>
        <p:spPr>
          <a:xfrm>
            <a:off x="0" y="1789360"/>
            <a:ext cx="9118833" cy="2340399"/>
          </a:xfrm>
          <a:prstGeom prst="rect">
            <a:avLst/>
          </a:prstGeom>
        </p:spPr>
      </p:pic>
    </p:spTree>
    <p:extLst>
      <p:ext uri="{BB962C8B-B14F-4D97-AF65-F5344CB8AC3E}">
        <p14:creationId xmlns:p14="http://schemas.microsoft.com/office/powerpoint/2010/main" val="1498253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8CB0DF-7D64-4C65-92D0-4037C35032E5}"/>
              </a:ext>
            </a:extLst>
          </p:cNvPr>
          <p:cNvSpPr txBox="1"/>
          <p:nvPr/>
        </p:nvSpPr>
        <p:spPr>
          <a:xfrm>
            <a:off x="3161944" y="461473"/>
            <a:ext cx="2461189" cy="646331"/>
          </a:xfrm>
          <a:prstGeom prst="rect">
            <a:avLst/>
          </a:prstGeom>
          <a:noFill/>
        </p:spPr>
        <p:txBody>
          <a:bodyPr wrap="square" rtlCol="0">
            <a:spAutoFit/>
          </a:bodyPr>
          <a:lstStyle/>
          <a:p>
            <a:pPr algn="ctr"/>
            <a:r>
              <a:rPr lang="en-US" dirty="0">
                <a:solidFill>
                  <a:srgbClr val="0070C0"/>
                </a:solidFill>
              </a:rPr>
              <a:t>DATA CLEANING:</a:t>
            </a:r>
          </a:p>
          <a:p>
            <a:endParaRPr lang="en-US" dirty="0">
              <a:solidFill>
                <a:srgbClr val="0070C0"/>
              </a:solidFill>
            </a:endParaRPr>
          </a:p>
        </p:txBody>
      </p:sp>
      <p:sp>
        <p:nvSpPr>
          <p:cNvPr id="2" name="TextBox 1">
            <a:extLst>
              <a:ext uri="{FF2B5EF4-FFF2-40B4-BE49-F238E27FC236}">
                <a16:creationId xmlns:a16="http://schemas.microsoft.com/office/drawing/2014/main" id="{87B37A36-2CBC-4330-9103-A10BA221C0A7}"/>
              </a:ext>
            </a:extLst>
          </p:cNvPr>
          <p:cNvSpPr txBox="1"/>
          <p:nvPr/>
        </p:nvSpPr>
        <p:spPr>
          <a:xfrm>
            <a:off x="176169" y="819673"/>
            <a:ext cx="1996580" cy="307777"/>
          </a:xfrm>
          <a:prstGeom prst="rect">
            <a:avLst/>
          </a:prstGeom>
          <a:noFill/>
        </p:spPr>
        <p:txBody>
          <a:bodyPr wrap="square" rtlCol="0">
            <a:spAutoFit/>
          </a:bodyPr>
          <a:lstStyle/>
          <a:p>
            <a:r>
              <a:rPr lang="en-US" sz="1400" b="1" dirty="0"/>
              <a:t>Zillow Dataset</a:t>
            </a:r>
            <a:r>
              <a:rPr lang="en-US" sz="1400" dirty="0"/>
              <a:t>:</a:t>
            </a:r>
          </a:p>
        </p:txBody>
      </p:sp>
      <p:sp>
        <p:nvSpPr>
          <p:cNvPr id="7" name="TextBox 6">
            <a:extLst>
              <a:ext uri="{FF2B5EF4-FFF2-40B4-BE49-F238E27FC236}">
                <a16:creationId xmlns:a16="http://schemas.microsoft.com/office/drawing/2014/main" id="{98F85A2B-C949-43B0-89CF-E72D1C81636D}"/>
              </a:ext>
            </a:extLst>
          </p:cNvPr>
          <p:cNvSpPr txBox="1"/>
          <p:nvPr/>
        </p:nvSpPr>
        <p:spPr>
          <a:xfrm>
            <a:off x="173373" y="1378884"/>
            <a:ext cx="11400638" cy="830997"/>
          </a:xfrm>
          <a:prstGeom prst="rect">
            <a:avLst/>
          </a:prstGeom>
          <a:noFill/>
        </p:spPr>
        <p:txBody>
          <a:bodyPr wrap="square" rtlCol="0">
            <a:spAutoFit/>
          </a:bodyPr>
          <a:lstStyle/>
          <a:p>
            <a:pPr marL="171450" indent="-171450">
              <a:buFont typeface="Wingdings" panose="05000000000000000000" pitchFamily="2" charset="2"/>
              <a:buChar char="ü"/>
            </a:pPr>
            <a:r>
              <a:rPr lang="en-US" sz="1200" dirty="0"/>
              <a:t>Prices from 1996-04 – 2020-01 were removed to keep the most updated price ‘2020-02’</a:t>
            </a:r>
          </a:p>
          <a:p>
            <a:pPr marL="171450" indent="-171450">
              <a:buFont typeface="Wingdings" panose="05000000000000000000" pitchFamily="2" charset="2"/>
              <a:buChar char="ü"/>
            </a:pPr>
            <a:r>
              <a:rPr lang="en-US" sz="1200" dirty="0"/>
              <a:t>Additionally ‘SizeRank’ column was removed (no relevant NaN data)</a:t>
            </a:r>
          </a:p>
          <a:p>
            <a:endParaRPr lang="en-US" sz="1200" dirty="0"/>
          </a:p>
          <a:p>
            <a:pPr marL="171450" indent="-171450">
              <a:buFont typeface="Wingdings" panose="05000000000000000000" pitchFamily="2" charset="2"/>
              <a:buChar char="ü"/>
            </a:pPr>
            <a:endParaRPr lang="en-US" sz="1200" dirty="0"/>
          </a:p>
        </p:txBody>
      </p:sp>
      <p:pic>
        <p:nvPicPr>
          <p:cNvPr id="4" name="Picture 3">
            <a:extLst>
              <a:ext uri="{FF2B5EF4-FFF2-40B4-BE49-F238E27FC236}">
                <a16:creationId xmlns:a16="http://schemas.microsoft.com/office/drawing/2014/main" id="{9D4DDE9D-20AC-4F87-9140-E14504F205FF}"/>
              </a:ext>
            </a:extLst>
          </p:cNvPr>
          <p:cNvPicPr>
            <a:picLocks noChangeAspect="1"/>
          </p:cNvPicPr>
          <p:nvPr/>
        </p:nvPicPr>
        <p:blipFill>
          <a:blip r:embed="rId2"/>
          <a:stretch>
            <a:fillRect/>
          </a:stretch>
        </p:blipFill>
        <p:spPr>
          <a:xfrm>
            <a:off x="173373" y="2015517"/>
            <a:ext cx="10405144" cy="4282869"/>
          </a:xfrm>
          <a:prstGeom prst="rect">
            <a:avLst/>
          </a:prstGeom>
        </p:spPr>
      </p:pic>
    </p:spTree>
    <p:extLst>
      <p:ext uri="{BB962C8B-B14F-4D97-AF65-F5344CB8AC3E}">
        <p14:creationId xmlns:p14="http://schemas.microsoft.com/office/powerpoint/2010/main" val="260943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8CB0DF-7D64-4C65-92D0-4037C35032E5}"/>
              </a:ext>
            </a:extLst>
          </p:cNvPr>
          <p:cNvSpPr txBox="1"/>
          <p:nvPr/>
        </p:nvSpPr>
        <p:spPr>
          <a:xfrm>
            <a:off x="3161944" y="461473"/>
            <a:ext cx="2461189" cy="646331"/>
          </a:xfrm>
          <a:prstGeom prst="rect">
            <a:avLst/>
          </a:prstGeom>
          <a:noFill/>
        </p:spPr>
        <p:txBody>
          <a:bodyPr wrap="square" rtlCol="0">
            <a:spAutoFit/>
          </a:bodyPr>
          <a:lstStyle/>
          <a:p>
            <a:pPr algn="ctr"/>
            <a:r>
              <a:rPr lang="en-US" dirty="0">
                <a:solidFill>
                  <a:srgbClr val="0070C0"/>
                </a:solidFill>
              </a:rPr>
              <a:t>DATA CLEANING:</a:t>
            </a:r>
          </a:p>
          <a:p>
            <a:endParaRPr lang="en-US" dirty="0">
              <a:solidFill>
                <a:srgbClr val="0070C0"/>
              </a:solidFill>
            </a:endParaRPr>
          </a:p>
        </p:txBody>
      </p:sp>
      <p:sp>
        <p:nvSpPr>
          <p:cNvPr id="2" name="TextBox 1">
            <a:extLst>
              <a:ext uri="{FF2B5EF4-FFF2-40B4-BE49-F238E27FC236}">
                <a16:creationId xmlns:a16="http://schemas.microsoft.com/office/drawing/2014/main" id="{87B37A36-2CBC-4330-9103-A10BA221C0A7}"/>
              </a:ext>
            </a:extLst>
          </p:cNvPr>
          <p:cNvSpPr txBox="1"/>
          <p:nvPr/>
        </p:nvSpPr>
        <p:spPr>
          <a:xfrm>
            <a:off x="176169" y="819673"/>
            <a:ext cx="1996580" cy="307777"/>
          </a:xfrm>
          <a:prstGeom prst="rect">
            <a:avLst/>
          </a:prstGeom>
          <a:noFill/>
        </p:spPr>
        <p:txBody>
          <a:bodyPr wrap="square" rtlCol="0">
            <a:spAutoFit/>
          </a:bodyPr>
          <a:lstStyle/>
          <a:p>
            <a:r>
              <a:rPr lang="en-US" sz="1400" b="1" dirty="0"/>
              <a:t>Zillow Dataset</a:t>
            </a:r>
            <a:r>
              <a:rPr lang="en-US" sz="1400" dirty="0"/>
              <a:t>:</a:t>
            </a:r>
          </a:p>
        </p:txBody>
      </p:sp>
      <p:sp>
        <p:nvSpPr>
          <p:cNvPr id="7" name="TextBox 6">
            <a:extLst>
              <a:ext uri="{FF2B5EF4-FFF2-40B4-BE49-F238E27FC236}">
                <a16:creationId xmlns:a16="http://schemas.microsoft.com/office/drawing/2014/main" id="{98F85A2B-C949-43B0-89CF-E72D1C81636D}"/>
              </a:ext>
            </a:extLst>
          </p:cNvPr>
          <p:cNvSpPr txBox="1"/>
          <p:nvPr/>
        </p:nvSpPr>
        <p:spPr>
          <a:xfrm>
            <a:off x="173373" y="1378884"/>
            <a:ext cx="11400638" cy="830997"/>
          </a:xfrm>
          <a:prstGeom prst="rect">
            <a:avLst/>
          </a:prstGeom>
          <a:noFill/>
        </p:spPr>
        <p:txBody>
          <a:bodyPr wrap="square" rtlCol="0">
            <a:spAutoFit/>
          </a:bodyPr>
          <a:lstStyle/>
          <a:p>
            <a:pPr marL="171450" indent="-171450">
              <a:buFont typeface="Wingdings" panose="05000000000000000000" pitchFamily="2" charset="2"/>
              <a:buChar char="ü"/>
            </a:pPr>
            <a:r>
              <a:rPr lang="en-US" sz="1200" dirty="0"/>
              <a:t>‘</a:t>
            </a:r>
            <a:r>
              <a:rPr lang="en-US" sz="1200" dirty="0">
                <a:solidFill>
                  <a:schemeClr val="accent1">
                    <a:lumMod val="75000"/>
                  </a:schemeClr>
                </a:solidFill>
              </a:rPr>
              <a:t>RegionName</a:t>
            </a:r>
            <a:r>
              <a:rPr lang="en-US" sz="1200" dirty="0"/>
              <a:t>’ column was renamed to ‘</a:t>
            </a:r>
            <a:r>
              <a:rPr lang="en-US" sz="1200" dirty="0">
                <a:solidFill>
                  <a:schemeClr val="accent1">
                    <a:lumMod val="75000"/>
                  </a:schemeClr>
                </a:solidFill>
              </a:rPr>
              <a:t>Zip Code</a:t>
            </a:r>
            <a:r>
              <a:rPr lang="en-US" sz="1200" dirty="0"/>
              <a:t>’ as a preparation for further merging based on this column</a:t>
            </a:r>
          </a:p>
          <a:p>
            <a:pPr marL="171450" indent="-171450">
              <a:buFont typeface="Wingdings" panose="05000000000000000000" pitchFamily="2" charset="2"/>
              <a:buChar char="ü"/>
            </a:pPr>
            <a:r>
              <a:rPr lang="en-US" sz="1200" dirty="0"/>
              <a:t>‘</a:t>
            </a:r>
            <a:r>
              <a:rPr lang="en-US" sz="1200" dirty="0">
                <a:solidFill>
                  <a:schemeClr val="accent1">
                    <a:lumMod val="75000"/>
                  </a:schemeClr>
                </a:solidFill>
              </a:rPr>
              <a:t>2020-02</a:t>
            </a:r>
            <a:r>
              <a:rPr lang="en-US" sz="1200" dirty="0"/>
              <a:t>’ column was renamed to ‘</a:t>
            </a:r>
            <a:r>
              <a:rPr lang="en-US" sz="1200" dirty="0">
                <a:solidFill>
                  <a:schemeClr val="accent1">
                    <a:lumMod val="75000"/>
                  </a:schemeClr>
                </a:solidFill>
              </a:rPr>
              <a:t>Price (2020-02)</a:t>
            </a:r>
            <a:r>
              <a:rPr lang="en-US" sz="1200" dirty="0"/>
              <a:t>’ to provide more clarity about the content in this column</a:t>
            </a:r>
          </a:p>
          <a:p>
            <a:endParaRPr lang="en-US" sz="1200" dirty="0"/>
          </a:p>
          <a:p>
            <a:pPr marL="171450" indent="-171450">
              <a:buFont typeface="Wingdings" panose="05000000000000000000" pitchFamily="2" charset="2"/>
              <a:buChar char="ü"/>
            </a:pPr>
            <a:endParaRPr lang="en-US" sz="1200" dirty="0"/>
          </a:p>
        </p:txBody>
      </p:sp>
      <p:pic>
        <p:nvPicPr>
          <p:cNvPr id="5" name="Picture 4">
            <a:extLst>
              <a:ext uri="{FF2B5EF4-FFF2-40B4-BE49-F238E27FC236}">
                <a16:creationId xmlns:a16="http://schemas.microsoft.com/office/drawing/2014/main" id="{10C9B5E1-4EEC-4369-A162-BCCEB6140748}"/>
              </a:ext>
            </a:extLst>
          </p:cNvPr>
          <p:cNvPicPr>
            <a:picLocks noChangeAspect="1"/>
          </p:cNvPicPr>
          <p:nvPr/>
        </p:nvPicPr>
        <p:blipFill>
          <a:blip r:embed="rId2"/>
          <a:stretch>
            <a:fillRect/>
          </a:stretch>
        </p:blipFill>
        <p:spPr>
          <a:xfrm>
            <a:off x="173373" y="1912690"/>
            <a:ext cx="10254143" cy="4691732"/>
          </a:xfrm>
          <a:prstGeom prst="rect">
            <a:avLst/>
          </a:prstGeom>
        </p:spPr>
      </p:pic>
    </p:spTree>
    <p:extLst>
      <p:ext uri="{BB962C8B-B14F-4D97-AF65-F5344CB8AC3E}">
        <p14:creationId xmlns:p14="http://schemas.microsoft.com/office/powerpoint/2010/main" val="3495191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8CB0DF-7D64-4C65-92D0-4037C35032E5}"/>
              </a:ext>
            </a:extLst>
          </p:cNvPr>
          <p:cNvSpPr txBox="1"/>
          <p:nvPr/>
        </p:nvSpPr>
        <p:spPr>
          <a:xfrm>
            <a:off x="3161944" y="461473"/>
            <a:ext cx="2461189" cy="646331"/>
          </a:xfrm>
          <a:prstGeom prst="rect">
            <a:avLst/>
          </a:prstGeom>
          <a:noFill/>
        </p:spPr>
        <p:txBody>
          <a:bodyPr wrap="square" rtlCol="0">
            <a:spAutoFit/>
          </a:bodyPr>
          <a:lstStyle/>
          <a:p>
            <a:pPr algn="ctr"/>
            <a:r>
              <a:rPr lang="en-US" dirty="0">
                <a:solidFill>
                  <a:srgbClr val="0070C0"/>
                </a:solidFill>
              </a:rPr>
              <a:t>DATA CLEANING:</a:t>
            </a:r>
          </a:p>
          <a:p>
            <a:endParaRPr lang="en-US" dirty="0">
              <a:solidFill>
                <a:srgbClr val="0070C0"/>
              </a:solidFill>
            </a:endParaRPr>
          </a:p>
        </p:txBody>
      </p:sp>
      <p:sp>
        <p:nvSpPr>
          <p:cNvPr id="2" name="TextBox 1">
            <a:extLst>
              <a:ext uri="{FF2B5EF4-FFF2-40B4-BE49-F238E27FC236}">
                <a16:creationId xmlns:a16="http://schemas.microsoft.com/office/drawing/2014/main" id="{87B37A36-2CBC-4330-9103-A10BA221C0A7}"/>
              </a:ext>
            </a:extLst>
          </p:cNvPr>
          <p:cNvSpPr txBox="1"/>
          <p:nvPr/>
        </p:nvSpPr>
        <p:spPr>
          <a:xfrm>
            <a:off x="176169" y="819673"/>
            <a:ext cx="1996580" cy="307777"/>
          </a:xfrm>
          <a:prstGeom prst="rect">
            <a:avLst/>
          </a:prstGeom>
          <a:noFill/>
        </p:spPr>
        <p:txBody>
          <a:bodyPr wrap="square" rtlCol="0">
            <a:spAutoFit/>
          </a:bodyPr>
          <a:lstStyle/>
          <a:p>
            <a:r>
              <a:rPr lang="en-US" sz="1400" b="1" dirty="0"/>
              <a:t>Zillow Dataset</a:t>
            </a:r>
            <a:r>
              <a:rPr lang="en-US" sz="1400" dirty="0"/>
              <a:t>:</a:t>
            </a:r>
          </a:p>
        </p:txBody>
      </p:sp>
      <p:sp>
        <p:nvSpPr>
          <p:cNvPr id="7" name="TextBox 6">
            <a:extLst>
              <a:ext uri="{FF2B5EF4-FFF2-40B4-BE49-F238E27FC236}">
                <a16:creationId xmlns:a16="http://schemas.microsoft.com/office/drawing/2014/main" id="{98F85A2B-C949-43B0-89CF-E72D1C81636D}"/>
              </a:ext>
            </a:extLst>
          </p:cNvPr>
          <p:cNvSpPr txBox="1"/>
          <p:nvPr/>
        </p:nvSpPr>
        <p:spPr>
          <a:xfrm>
            <a:off x="173373" y="1378884"/>
            <a:ext cx="11400638" cy="830997"/>
          </a:xfrm>
          <a:prstGeom prst="rect">
            <a:avLst/>
          </a:prstGeom>
          <a:noFill/>
        </p:spPr>
        <p:txBody>
          <a:bodyPr wrap="square" rtlCol="0">
            <a:spAutoFit/>
          </a:bodyPr>
          <a:lstStyle/>
          <a:p>
            <a:pPr marL="171450" indent="-171450">
              <a:buFont typeface="Wingdings" panose="05000000000000000000" pitchFamily="2" charset="2"/>
              <a:buChar char="ü"/>
            </a:pPr>
            <a:r>
              <a:rPr lang="en-US" sz="1200" dirty="0"/>
              <a:t>Data frame was filtered by State matching FL</a:t>
            </a:r>
          </a:p>
          <a:p>
            <a:pPr marL="171450" indent="-171450">
              <a:buFont typeface="Wingdings" panose="05000000000000000000" pitchFamily="2" charset="2"/>
              <a:buChar char="ü"/>
            </a:pPr>
            <a:r>
              <a:rPr lang="en-US" sz="1200" dirty="0"/>
              <a:t>The index was reset to reestablish the correct order</a:t>
            </a:r>
          </a:p>
          <a:p>
            <a:endParaRPr lang="en-US" sz="1200" dirty="0"/>
          </a:p>
          <a:p>
            <a:pPr marL="171450" indent="-171450">
              <a:buFont typeface="Wingdings" panose="05000000000000000000" pitchFamily="2" charset="2"/>
              <a:buChar char="ü"/>
            </a:pPr>
            <a:endParaRPr lang="en-US" sz="1200" dirty="0"/>
          </a:p>
        </p:txBody>
      </p:sp>
      <p:pic>
        <p:nvPicPr>
          <p:cNvPr id="4" name="Picture 3">
            <a:extLst>
              <a:ext uri="{FF2B5EF4-FFF2-40B4-BE49-F238E27FC236}">
                <a16:creationId xmlns:a16="http://schemas.microsoft.com/office/drawing/2014/main" id="{AB592922-1E32-4876-BA16-D99263DEE315}"/>
              </a:ext>
            </a:extLst>
          </p:cNvPr>
          <p:cNvPicPr>
            <a:picLocks noChangeAspect="1"/>
          </p:cNvPicPr>
          <p:nvPr/>
        </p:nvPicPr>
        <p:blipFill>
          <a:blip r:embed="rId2"/>
          <a:stretch>
            <a:fillRect/>
          </a:stretch>
        </p:blipFill>
        <p:spPr>
          <a:xfrm>
            <a:off x="0" y="2209881"/>
            <a:ext cx="10360404" cy="4014750"/>
          </a:xfrm>
          <a:prstGeom prst="rect">
            <a:avLst/>
          </a:prstGeom>
        </p:spPr>
      </p:pic>
    </p:spTree>
    <p:extLst>
      <p:ext uri="{BB962C8B-B14F-4D97-AF65-F5344CB8AC3E}">
        <p14:creationId xmlns:p14="http://schemas.microsoft.com/office/powerpoint/2010/main" val="3435915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8CB0DF-7D64-4C65-92D0-4037C35032E5}"/>
              </a:ext>
            </a:extLst>
          </p:cNvPr>
          <p:cNvSpPr txBox="1"/>
          <p:nvPr/>
        </p:nvSpPr>
        <p:spPr>
          <a:xfrm>
            <a:off x="3161944" y="461473"/>
            <a:ext cx="2461189" cy="646331"/>
          </a:xfrm>
          <a:prstGeom prst="rect">
            <a:avLst/>
          </a:prstGeom>
          <a:noFill/>
        </p:spPr>
        <p:txBody>
          <a:bodyPr wrap="square" rtlCol="0">
            <a:spAutoFit/>
          </a:bodyPr>
          <a:lstStyle/>
          <a:p>
            <a:pPr algn="ctr"/>
            <a:r>
              <a:rPr lang="en-US" dirty="0">
                <a:solidFill>
                  <a:srgbClr val="0070C0"/>
                </a:solidFill>
              </a:rPr>
              <a:t>DATA CLEANING:</a:t>
            </a:r>
          </a:p>
          <a:p>
            <a:endParaRPr lang="en-US" dirty="0">
              <a:solidFill>
                <a:srgbClr val="0070C0"/>
              </a:solidFill>
            </a:endParaRPr>
          </a:p>
        </p:txBody>
      </p:sp>
      <p:sp>
        <p:nvSpPr>
          <p:cNvPr id="2" name="TextBox 1">
            <a:extLst>
              <a:ext uri="{FF2B5EF4-FFF2-40B4-BE49-F238E27FC236}">
                <a16:creationId xmlns:a16="http://schemas.microsoft.com/office/drawing/2014/main" id="{87B37A36-2CBC-4330-9103-A10BA221C0A7}"/>
              </a:ext>
            </a:extLst>
          </p:cNvPr>
          <p:cNvSpPr txBox="1"/>
          <p:nvPr/>
        </p:nvSpPr>
        <p:spPr>
          <a:xfrm>
            <a:off x="176169" y="819673"/>
            <a:ext cx="1996580" cy="307777"/>
          </a:xfrm>
          <a:prstGeom prst="rect">
            <a:avLst/>
          </a:prstGeom>
          <a:noFill/>
        </p:spPr>
        <p:txBody>
          <a:bodyPr wrap="square" rtlCol="0">
            <a:spAutoFit/>
          </a:bodyPr>
          <a:lstStyle/>
          <a:p>
            <a:r>
              <a:rPr lang="en-US" sz="1400" b="1" dirty="0"/>
              <a:t>ZIP atlas  Dataset</a:t>
            </a:r>
            <a:r>
              <a:rPr lang="en-US" sz="1400" dirty="0"/>
              <a:t>:</a:t>
            </a:r>
          </a:p>
        </p:txBody>
      </p:sp>
      <p:sp>
        <p:nvSpPr>
          <p:cNvPr id="7" name="TextBox 6">
            <a:extLst>
              <a:ext uri="{FF2B5EF4-FFF2-40B4-BE49-F238E27FC236}">
                <a16:creationId xmlns:a16="http://schemas.microsoft.com/office/drawing/2014/main" id="{98F85A2B-C949-43B0-89CF-E72D1C81636D}"/>
              </a:ext>
            </a:extLst>
          </p:cNvPr>
          <p:cNvSpPr txBox="1"/>
          <p:nvPr/>
        </p:nvSpPr>
        <p:spPr>
          <a:xfrm>
            <a:off x="176169" y="1210771"/>
            <a:ext cx="11400638" cy="830997"/>
          </a:xfrm>
          <a:prstGeom prst="rect">
            <a:avLst/>
          </a:prstGeom>
          <a:noFill/>
        </p:spPr>
        <p:txBody>
          <a:bodyPr wrap="square" rtlCol="0">
            <a:spAutoFit/>
          </a:bodyPr>
          <a:lstStyle/>
          <a:p>
            <a:pPr marL="171450" indent="-171450">
              <a:buFont typeface="Wingdings" panose="05000000000000000000" pitchFamily="2" charset="2"/>
              <a:buChar char="ü"/>
            </a:pPr>
            <a:r>
              <a:rPr lang="en-US" sz="1200" dirty="0"/>
              <a:t>The first row including the original df header was moved to the top header </a:t>
            </a:r>
          </a:p>
          <a:p>
            <a:pPr marL="171450" indent="-171450">
              <a:buFont typeface="Wingdings" panose="05000000000000000000" pitchFamily="2" charset="2"/>
              <a:buChar char="ü"/>
            </a:pPr>
            <a:r>
              <a:rPr lang="en-US" sz="1200" dirty="0"/>
              <a:t>The rest of repeated headers during concatenation were also removed</a:t>
            </a:r>
          </a:p>
          <a:p>
            <a:endParaRPr lang="en-US" sz="1200" dirty="0"/>
          </a:p>
          <a:p>
            <a:pPr marL="171450" indent="-171450">
              <a:buFont typeface="Wingdings" panose="05000000000000000000" pitchFamily="2" charset="2"/>
              <a:buChar char="ü"/>
            </a:pPr>
            <a:endParaRPr lang="en-US" sz="1200" dirty="0"/>
          </a:p>
        </p:txBody>
      </p:sp>
      <p:pic>
        <p:nvPicPr>
          <p:cNvPr id="5" name="Picture 4">
            <a:extLst>
              <a:ext uri="{FF2B5EF4-FFF2-40B4-BE49-F238E27FC236}">
                <a16:creationId xmlns:a16="http://schemas.microsoft.com/office/drawing/2014/main" id="{7E77B1CB-2574-4C65-A683-B60C58CDC418}"/>
              </a:ext>
            </a:extLst>
          </p:cNvPr>
          <p:cNvPicPr>
            <a:picLocks noChangeAspect="1"/>
          </p:cNvPicPr>
          <p:nvPr/>
        </p:nvPicPr>
        <p:blipFill>
          <a:blip r:embed="rId2"/>
          <a:stretch>
            <a:fillRect/>
          </a:stretch>
        </p:blipFill>
        <p:spPr>
          <a:xfrm>
            <a:off x="75501" y="2529132"/>
            <a:ext cx="10058400" cy="3427051"/>
          </a:xfrm>
          <a:prstGeom prst="rect">
            <a:avLst/>
          </a:prstGeom>
        </p:spPr>
      </p:pic>
      <p:pic>
        <p:nvPicPr>
          <p:cNvPr id="6" name="Picture 5">
            <a:extLst>
              <a:ext uri="{FF2B5EF4-FFF2-40B4-BE49-F238E27FC236}">
                <a16:creationId xmlns:a16="http://schemas.microsoft.com/office/drawing/2014/main" id="{6880B2D0-7E9F-41A6-96E1-E7D10D536DB5}"/>
              </a:ext>
            </a:extLst>
          </p:cNvPr>
          <p:cNvPicPr>
            <a:picLocks noChangeAspect="1"/>
          </p:cNvPicPr>
          <p:nvPr/>
        </p:nvPicPr>
        <p:blipFill>
          <a:blip r:embed="rId3"/>
          <a:stretch>
            <a:fillRect/>
          </a:stretch>
        </p:blipFill>
        <p:spPr>
          <a:xfrm>
            <a:off x="275151" y="1818078"/>
            <a:ext cx="9271521" cy="547617"/>
          </a:xfrm>
          <a:prstGeom prst="rect">
            <a:avLst/>
          </a:prstGeom>
        </p:spPr>
      </p:pic>
      <p:cxnSp>
        <p:nvCxnSpPr>
          <p:cNvPr id="9" name="Straight Arrow Connector 8">
            <a:extLst>
              <a:ext uri="{FF2B5EF4-FFF2-40B4-BE49-F238E27FC236}">
                <a16:creationId xmlns:a16="http://schemas.microsoft.com/office/drawing/2014/main" id="{576417E2-E421-48AA-9D1B-4416BDC2AD5B}"/>
              </a:ext>
            </a:extLst>
          </p:cNvPr>
          <p:cNvCxnSpPr>
            <a:cxnSpLocks/>
          </p:cNvCxnSpPr>
          <p:nvPr/>
        </p:nvCxnSpPr>
        <p:spPr>
          <a:xfrm flipV="1">
            <a:off x="7088697" y="1979804"/>
            <a:ext cx="0" cy="243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A21C9CF-1534-4E62-A8A6-135D9D1241C9}"/>
              </a:ext>
            </a:extLst>
          </p:cNvPr>
          <p:cNvCxnSpPr>
            <a:cxnSpLocks/>
          </p:cNvCxnSpPr>
          <p:nvPr/>
        </p:nvCxnSpPr>
        <p:spPr>
          <a:xfrm>
            <a:off x="6828639" y="2223083"/>
            <a:ext cx="260058" cy="0"/>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BFB29545-1AEF-4160-9DDB-AB6027761A7D}"/>
              </a:ext>
            </a:extLst>
          </p:cNvPr>
          <p:cNvPicPr>
            <a:picLocks noChangeAspect="1"/>
          </p:cNvPicPr>
          <p:nvPr/>
        </p:nvPicPr>
        <p:blipFill>
          <a:blip r:embed="rId4"/>
          <a:stretch>
            <a:fillRect/>
          </a:stretch>
        </p:blipFill>
        <p:spPr>
          <a:xfrm>
            <a:off x="-1" y="5826185"/>
            <a:ext cx="10133901" cy="926921"/>
          </a:xfrm>
          <a:prstGeom prst="rect">
            <a:avLst/>
          </a:prstGeom>
        </p:spPr>
      </p:pic>
    </p:spTree>
    <p:extLst>
      <p:ext uri="{BB962C8B-B14F-4D97-AF65-F5344CB8AC3E}">
        <p14:creationId xmlns:p14="http://schemas.microsoft.com/office/powerpoint/2010/main" val="631639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8CB0DF-7D64-4C65-92D0-4037C35032E5}"/>
              </a:ext>
            </a:extLst>
          </p:cNvPr>
          <p:cNvSpPr txBox="1"/>
          <p:nvPr/>
        </p:nvSpPr>
        <p:spPr>
          <a:xfrm>
            <a:off x="3161944" y="461473"/>
            <a:ext cx="2461189" cy="646331"/>
          </a:xfrm>
          <a:prstGeom prst="rect">
            <a:avLst/>
          </a:prstGeom>
          <a:noFill/>
        </p:spPr>
        <p:txBody>
          <a:bodyPr wrap="square" rtlCol="0">
            <a:spAutoFit/>
          </a:bodyPr>
          <a:lstStyle/>
          <a:p>
            <a:pPr algn="ctr"/>
            <a:r>
              <a:rPr lang="en-US" dirty="0">
                <a:solidFill>
                  <a:srgbClr val="0070C0"/>
                </a:solidFill>
              </a:rPr>
              <a:t>DATA CLEANING:</a:t>
            </a:r>
          </a:p>
          <a:p>
            <a:endParaRPr lang="en-US" dirty="0">
              <a:solidFill>
                <a:srgbClr val="0070C0"/>
              </a:solidFill>
            </a:endParaRPr>
          </a:p>
        </p:txBody>
      </p:sp>
      <p:sp>
        <p:nvSpPr>
          <p:cNvPr id="2" name="TextBox 1">
            <a:extLst>
              <a:ext uri="{FF2B5EF4-FFF2-40B4-BE49-F238E27FC236}">
                <a16:creationId xmlns:a16="http://schemas.microsoft.com/office/drawing/2014/main" id="{87B37A36-2CBC-4330-9103-A10BA221C0A7}"/>
              </a:ext>
            </a:extLst>
          </p:cNvPr>
          <p:cNvSpPr txBox="1"/>
          <p:nvPr/>
        </p:nvSpPr>
        <p:spPr>
          <a:xfrm>
            <a:off x="176169" y="819673"/>
            <a:ext cx="1996580" cy="307777"/>
          </a:xfrm>
          <a:prstGeom prst="rect">
            <a:avLst/>
          </a:prstGeom>
          <a:noFill/>
        </p:spPr>
        <p:txBody>
          <a:bodyPr wrap="square" rtlCol="0">
            <a:spAutoFit/>
          </a:bodyPr>
          <a:lstStyle/>
          <a:p>
            <a:r>
              <a:rPr lang="en-US" sz="1400" b="1" dirty="0"/>
              <a:t>ZIP atlas  Dataset</a:t>
            </a:r>
            <a:r>
              <a:rPr lang="en-US" sz="1400" dirty="0"/>
              <a:t>:</a:t>
            </a:r>
          </a:p>
        </p:txBody>
      </p:sp>
      <p:sp>
        <p:nvSpPr>
          <p:cNvPr id="7" name="TextBox 6">
            <a:extLst>
              <a:ext uri="{FF2B5EF4-FFF2-40B4-BE49-F238E27FC236}">
                <a16:creationId xmlns:a16="http://schemas.microsoft.com/office/drawing/2014/main" id="{98F85A2B-C949-43B0-89CF-E72D1C81636D}"/>
              </a:ext>
            </a:extLst>
          </p:cNvPr>
          <p:cNvSpPr txBox="1"/>
          <p:nvPr/>
        </p:nvSpPr>
        <p:spPr>
          <a:xfrm>
            <a:off x="176169" y="1210771"/>
            <a:ext cx="11400638" cy="830997"/>
          </a:xfrm>
          <a:prstGeom prst="rect">
            <a:avLst/>
          </a:prstGeom>
          <a:noFill/>
        </p:spPr>
        <p:txBody>
          <a:bodyPr wrap="square" rtlCol="0">
            <a:spAutoFit/>
          </a:bodyPr>
          <a:lstStyle/>
          <a:p>
            <a:pPr marL="171450" indent="-171450">
              <a:buFont typeface="Wingdings" panose="05000000000000000000" pitchFamily="2" charset="2"/>
              <a:buChar char="ü"/>
            </a:pPr>
            <a:r>
              <a:rPr lang="en-US" sz="1200" dirty="0"/>
              <a:t>Using </a:t>
            </a:r>
            <a:r>
              <a:rPr lang="en-US" sz="1200" u="sng" dirty="0"/>
              <a:t>split</a:t>
            </a:r>
            <a:r>
              <a:rPr lang="en-US" sz="1200" dirty="0"/>
              <a:t> function, based on ‘,’ we separated  the string content under Location for latitude and longitude</a:t>
            </a:r>
          </a:p>
          <a:p>
            <a:pPr marL="171450" indent="-171450">
              <a:buFont typeface="Wingdings" panose="05000000000000000000" pitchFamily="2" charset="2"/>
              <a:buChar char="ü"/>
            </a:pPr>
            <a:r>
              <a:rPr lang="en-US" sz="1200" dirty="0"/>
              <a:t>New columns were created ‘Latitude’ , ‘Longitude’</a:t>
            </a:r>
          </a:p>
          <a:p>
            <a:endParaRPr lang="en-US" sz="1200" dirty="0"/>
          </a:p>
          <a:p>
            <a:pPr marL="171450" indent="-171450">
              <a:buFont typeface="Wingdings" panose="05000000000000000000" pitchFamily="2" charset="2"/>
              <a:buChar char="ü"/>
            </a:pPr>
            <a:endParaRPr lang="en-US" sz="1200" dirty="0"/>
          </a:p>
        </p:txBody>
      </p:sp>
      <p:pic>
        <p:nvPicPr>
          <p:cNvPr id="4" name="Picture 3">
            <a:extLst>
              <a:ext uri="{FF2B5EF4-FFF2-40B4-BE49-F238E27FC236}">
                <a16:creationId xmlns:a16="http://schemas.microsoft.com/office/drawing/2014/main" id="{3E8D2745-064B-45AD-AE09-EA933C889701}"/>
              </a:ext>
            </a:extLst>
          </p:cNvPr>
          <p:cNvPicPr>
            <a:picLocks noChangeAspect="1"/>
          </p:cNvPicPr>
          <p:nvPr/>
        </p:nvPicPr>
        <p:blipFill>
          <a:blip r:embed="rId2"/>
          <a:stretch>
            <a:fillRect/>
          </a:stretch>
        </p:blipFill>
        <p:spPr>
          <a:xfrm>
            <a:off x="0" y="1752104"/>
            <a:ext cx="9890620" cy="3591683"/>
          </a:xfrm>
          <a:prstGeom prst="rect">
            <a:avLst/>
          </a:prstGeom>
        </p:spPr>
      </p:pic>
      <p:pic>
        <p:nvPicPr>
          <p:cNvPr id="8" name="Picture 7">
            <a:extLst>
              <a:ext uri="{FF2B5EF4-FFF2-40B4-BE49-F238E27FC236}">
                <a16:creationId xmlns:a16="http://schemas.microsoft.com/office/drawing/2014/main" id="{80010AE4-66FA-489B-A184-EDCBFB3EA61A}"/>
              </a:ext>
            </a:extLst>
          </p:cNvPr>
          <p:cNvPicPr>
            <a:picLocks noChangeAspect="1"/>
          </p:cNvPicPr>
          <p:nvPr/>
        </p:nvPicPr>
        <p:blipFill>
          <a:blip r:embed="rId3"/>
          <a:stretch>
            <a:fillRect/>
          </a:stretch>
        </p:blipFill>
        <p:spPr>
          <a:xfrm>
            <a:off x="0" y="5266892"/>
            <a:ext cx="10175847" cy="1542869"/>
          </a:xfrm>
          <a:prstGeom prst="rect">
            <a:avLst/>
          </a:prstGeom>
        </p:spPr>
      </p:pic>
    </p:spTree>
    <p:extLst>
      <p:ext uri="{BB962C8B-B14F-4D97-AF65-F5344CB8AC3E}">
        <p14:creationId xmlns:p14="http://schemas.microsoft.com/office/powerpoint/2010/main" val="8753497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3539</TotalTime>
  <Words>1079</Words>
  <Application>Microsoft Office PowerPoint</Application>
  <PresentationFormat>Widescreen</PresentationFormat>
  <Paragraphs>124</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Century Gothic</vt:lpstr>
      <vt:lpstr>Wingdings</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Alexis Quiroga</dc:creator>
  <cp:lastModifiedBy>Alexis Quiroga</cp:lastModifiedBy>
  <cp:revision>84</cp:revision>
  <dcterms:created xsi:type="dcterms:W3CDTF">2020-03-26T04:25:39Z</dcterms:created>
  <dcterms:modified xsi:type="dcterms:W3CDTF">2020-03-28T15:36:38Z</dcterms:modified>
</cp:coreProperties>
</file>